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259" r:id="rId3"/>
    <p:sldId id="274" r:id="rId4"/>
    <p:sldId id="260" r:id="rId5"/>
    <p:sldId id="261" r:id="rId6"/>
    <p:sldId id="262" r:id="rId7"/>
    <p:sldId id="264" r:id="rId8"/>
    <p:sldId id="265" r:id="rId9"/>
    <p:sldId id="258" r:id="rId10"/>
    <p:sldId id="275" r:id="rId11"/>
    <p:sldId id="277" r:id="rId12"/>
    <p:sldId id="278" r:id="rId13"/>
    <p:sldId id="279" r:id="rId14"/>
    <p:sldId id="280" r:id="rId15"/>
    <p:sldId id="270" r:id="rId16"/>
    <p:sldId id="271" r:id="rId17"/>
    <p:sldId id="266" r:id="rId18"/>
    <p:sldId id="267" r:id="rId19"/>
    <p:sldId id="268" r:id="rId20"/>
    <p:sldId id="281" r:id="rId21"/>
  </p:sldIdLst>
  <p:sldSz cx="12192000" cy="6858000"/>
  <p:notesSz cx="6858000" cy="9144000"/>
  <p:defaultTextStyle>
    <a:defPPr>
      <a:defRPr lang="en-C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6B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4660"/>
  </p:normalViewPr>
  <p:slideViewPr>
    <p:cSldViewPr snapToGrid="0">
      <p:cViewPr varScale="1">
        <p:scale>
          <a:sx n="115" d="100"/>
          <a:sy n="115" d="100"/>
        </p:scale>
        <p:origin x="744"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Y"/>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8B3F90-9830-4103-945F-26B2A71BC243}" type="datetimeFigureOut">
              <a:rPr lang="en-CY" smtClean="0"/>
              <a:t>20/01/2026</a:t>
            </a:fld>
            <a:endParaRPr lang="en-CY"/>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Y"/>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Y"/>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1E3841-11DB-4963-BE4D-8966714B6BD9}" type="slidenum">
              <a:rPr lang="en-CY" smtClean="0"/>
              <a:t>‹#›</a:t>
            </a:fld>
            <a:endParaRPr lang="en-CY"/>
          </a:p>
        </p:txBody>
      </p:sp>
    </p:spTree>
    <p:extLst>
      <p:ext uri="{BB962C8B-B14F-4D97-AF65-F5344CB8AC3E}">
        <p14:creationId xmlns:p14="http://schemas.microsoft.com/office/powerpoint/2010/main" val="585155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3" name="Google Shape;30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8" name="Google Shape;32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 name="Google Shape;12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a:extLst>
            <a:ext uri="{FF2B5EF4-FFF2-40B4-BE49-F238E27FC236}">
              <a16:creationId xmlns:a16="http://schemas.microsoft.com/office/drawing/2014/main" id="{80985D15-EDF8-8DA6-817C-0DE9DC064757}"/>
            </a:ext>
          </a:extLst>
        </p:cNvPr>
        <p:cNvGrpSpPr/>
        <p:nvPr/>
      </p:nvGrpSpPr>
      <p:grpSpPr>
        <a:xfrm>
          <a:off x="0" y="0"/>
          <a:ext cx="0" cy="0"/>
          <a:chOff x="0" y="0"/>
          <a:chExt cx="0" cy="0"/>
        </a:xfrm>
      </p:grpSpPr>
      <p:sp>
        <p:nvSpPr>
          <p:cNvPr id="144" name="Google Shape;144;p4:notes">
            <a:extLst>
              <a:ext uri="{FF2B5EF4-FFF2-40B4-BE49-F238E27FC236}">
                <a16:creationId xmlns:a16="http://schemas.microsoft.com/office/drawing/2014/main" id="{7929565B-FF79-C4C6-4CB2-8C0FD8B192F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 name="Google Shape;145;p4:notes">
            <a:extLst>
              <a:ext uri="{FF2B5EF4-FFF2-40B4-BE49-F238E27FC236}">
                <a16:creationId xmlns:a16="http://schemas.microsoft.com/office/drawing/2014/main" id="{F4EDB8AB-AF58-260E-7F03-70E2520393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7346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 name="Google Shape;14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0" name="Google Shape;17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 name="Google Shape;19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8" name="Google Shape;22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3" name="Google Shape;25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8" name="Google Shape;27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89500-5E93-5869-299C-5FEB8E45340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CY"/>
          </a:p>
        </p:txBody>
      </p:sp>
      <p:sp>
        <p:nvSpPr>
          <p:cNvPr id="3" name="Subtitle 2">
            <a:extLst>
              <a:ext uri="{FF2B5EF4-FFF2-40B4-BE49-F238E27FC236}">
                <a16:creationId xmlns:a16="http://schemas.microsoft.com/office/drawing/2014/main" id="{8A3DA0EC-101F-35A8-E8C2-299D86D2E61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CY"/>
          </a:p>
        </p:txBody>
      </p:sp>
      <p:sp>
        <p:nvSpPr>
          <p:cNvPr id="4" name="Date Placeholder 3">
            <a:extLst>
              <a:ext uri="{FF2B5EF4-FFF2-40B4-BE49-F238E27FC236}">
                <a16:creationId xmlns:a16="http://schemas.microsoft.com/office/drawing/2014/main" id="{C1865B4F-286E-20A2-54DB-2B6DD1F60280}"/>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5" name="Footer Placeholder 4">
            <a:extLst>
              <a:ext uri="{FF2B5EF4-FFF2-40B4-BE49-F238E27FC236}">
                <a16:creationId xmlns:a16="http://schemas.microsoft.com/office/drawing/2014/main" id="{2D5F42EE-5546-883C-AA1A-26ED33C62835}"/>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7D939B2F-AC57-0CA0-75EA-047C5BF00221}"/>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572758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539A4-131E-187E-F164-FCE7051CE8D2}"/>
              </a:ext>
            </a:extLst>
          </p:cNvPr>
          <p:cNvSpPr>
            <a:spLocks noGrp="1"/>
          </p:cNvSpPr>
          <p:nvPr>
            <p:ph type="title"/>
          </p:nvPr>
        </p:nvSpPr>
        <p:spPr/>
        <p:txBody>
          <a:bodyPr/>
          <a:lstStyle/>
          <a:p>
            <a:r>
              <a:rPr lang="en-GB"/>
              <a:t>Click to edit Master title style</a:t>
            </a:r>
            <a:endParaRPr lang="en-CY"/>
          </a:p>
        </p:txBody>
      </p:sp>
      <p:sp>
        <p:nvSpPr>
          <p:cNvPr id="3" name="Vertical Text Placeholder 2">
            <a:extLst>
              <a:ext uri="{FF2B5EF4-FFF2-40B4-BE49-F238E27FC236}">
                <a16:creationId xmlns:a16="http://schemas.microsoft.com/office/drawing/2014/main" id="{B8D18E03-4E1B-8520-2201-0086D3A063D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Date Placeholder 3">
            <a:extLst>
              <a:ext uri="{FF2B5EF4-FFF2-40B4-BE49-F238E27FC236}">
                <a16:creationId xmlns:a16="http://schemas.microsoft.com/office/drawing/2014/main" id="{7041CDD1-4F17-56F5-C591-A2370075207D}"/>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5" name="Footer Placeholder 4">
            <a:extLst>
              <a:ext uri="{FF2B5EF4-FFF2-40B4-BE49-F238E27FC236}">
                <a16:creationId xmlns:a16="http://schemas.microsoft.com/office/drawing/2014/main" id="{9A2A17D6-7523-1613-A2FD-14E86840783A}"/>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B2D52EE1-7DC3-919E-633B-3091A4824EA9}"/>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870449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D359D-1C8E-A215-7104-019E470944A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CY"/>
          </a:p>
        </p:txBody>
      </p:sp>
      <p:sp>
        <p:nvSpPr>
          <p:cNvPr id="3" name="Vertical Text Placeholder 2">
            <a:extLst>
              <a:ext uri="{FF2B5EF4-FFF2-40B4-BE49-F238E27FC236}">
                <a16:creationId xmlns:a16="http://schemas.microsoft.com/office/drawing/2014/main" id="{D4A4C799-9064-0C52-CB1D-F8394062D0B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Date Placeholder 3">
            <a:extLst>
              <a:ext uri="{FF2B5EF4-FFF2-40B4-BE49-F238E27FC236}">
                <a16:creationId xmlns:a16="http://schemas.microsoft.com/office/drawing/2014/main" id="{BB90D75B-B3BF-2444-6733-A04CB1034272}"/>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5" name="Footer Placeholder 4">
            <a:extLst>
              <a:ext uri="{FF2B5EF4-FFF2-40B4-BE49-F238E27FC236}">
                <a16:creationId xmlns:a16="http://schemas.microsoft.com/office/drawing/2014/main" id="{DCED8185-BEBF-BE70-6E7A-9ED761BD0A6B}"/>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624F9CAD-16F6-1ED4-DCCF-1784DB2B567C}"/>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850391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2B9F-24E7-B67C-A849-1F3512A71B9B}"/>
              </a:ext>
            </a:extLst>
          </p:cNvPr>
          <p:cNvSpPr>
            <a:spLocks noGrp="1"/>
          </p:cNvSpPr>
          <p:nvPr>
            <p:ph type="title"/>
          </p:nvPr>
        </p:nvSpPr>
        <p:spPr/>
        <p:txBody>
          <a:bodyPr/>
          <a:lstStyle/>
          <a:p>
            <a:r>
              <a:rPr lang="en-GB"/>
              <a:t>Click to edit Master title style</a:t>
            </a:r>
            <a:endParaRPr lang="en-CY"/>
          </a:p>
        </p:txBody>
      </p:sp>
      <p:sp>
        <p:nvSpPr>
          <p:cNvPr id="3" name="Content Placeholder 2">
            <a:extLst>
              <a:ext uri="{FF2B5EF4-FFF2-40B4-BE49-F238E27FC236}">
                <a16:creationId xmlns:a16="http://schemas.microsoft.com/office/drawing/2014/main" id="{DAEB3BDB-D9DA-0EDA-3EAD-2C41B5C08A5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Date Placeholder 3">
            <a:extLst>
              <a:ext uri="{FF2B5EF4-FFF2-40B4-BE49-F238E27FC236}">
                <a16:creationId xmlns:a16="http://schemas.microsoft.com/office/drawing/2014/main" id="{1CE12212-D9E3-AE19-D646-5B6A5D40D0A1}"/>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5" name="Footer Placeholder 4">
            <a:extLst>
              <a:ext uri="{FF2B5EF4-FFF2-40B4-BE49-F238E27FC236}">
                <a16:creationId xmlns:a16="http://schemas.microsoft.com/office/drawing/2014/main" id="{145823E3-D648-D8AD-861A-5477688CB977}"/>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AFC35323-7ADD-9C15-32F9-91D663CC647C}"/>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094904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D374F-ACE2-3D79-444F-6AA18184D4A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CY"/>
          </a:p>
        </p:txBody>
      </p:sp>
      <p:sp>
        <p:nvSpPr>
          <p:cNvPr id="3" name="Text Placeholder 2">
            <a:extLst>
              <a:ext uri="{FF2B5EF4-FFF2-40B4-BE49-F238E27FC236}">
                <a16:creationId xmlns:a16="http://schemas.microsoft.com/office/drawing/2014/main" id="{5705F0AB-C972-7FCC-6B90-0BC4F7248A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B1FFF0F-8AAD-D3D2-B537-9FE08FEBF93D}"/>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5" name="Footer Placeholder 4">
            <a:extLst>
              <a:ext uri="{FF2B5EF4-FFF2-40B4-BE49-F238E27FC236}">
                <a16:creationId xmlns:a16="http://schemas.microsoft.com/office/drawing/2014/main" id="{5D96CEAE-80B0-621E-8FEA-92C2E89581EB}"/>
              </a:ext>
            </a:extLst>
          </p:cNvPr>
          <p:cNvSpPr>
            <a:spLocks noGrp="1"/>
          </p:cNvSpPr>
          <p:nvPr>
            <p:ph type="ftr" sz="quarter" idx="11"/>
          </p:nvPr>
        </p:nvSpPr>
        <p:spPr/>
        <p:txBody>
          <a:bodyPr/>
          <a:lstStyle/>
          <a:p>
            <a:endParaRPr lang="en-CY"/>
          </a:p>
        </p:txBody>
      </p:sp>
      <p:sp>
        <p:nvSpPr>
          <p:cNvPr id="6" name="Slide Number Placeholder 5">
            <a:extLst>
              <a:ext uri="{FF2B5EF4-FFF2-40B4-BE49-F238E27FC236}">
                <a16:creationId xmlns:a16="http://schemas.microsoft.com/office/drawing/2014/main" id="{46E5467C-FF4E-490B-0ABA-ED31DD64541A}"/>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4052481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06FEA-2B83-568F-32EE-599BB2471673}"/>
              </a:ext>
            </a:extLst>
          </p:cNvPr>
          <p:cNvSpPr>
            <a:spLocks noGrp="1"/>
          </p:cNvSpPr>
          <p:nvPr>
            <p:ph type="title"/>
          </p:nvPr>
        </p:nvSpPr>
        <p:spPr/>
        <p:txBody>
          <a:bodyPr/>
          <a:lstStyle/>
          <a:p>
            <a:r>
              <a:rPr lang="en-GB"/>
              <a:t>Click to edit Master title style</a:t>
            </a:r>
            <a:endParaRPr lang="en-CY"/>
          </a:p>
        </p:txBody>
      </p:sp>
      <p:sp>
        <p:nvSpPr>
          <p:cNvPr id="3" name="Content Placeholder 2">
            <a:extLst>
              <a:ext uri="{FF2B5EF4-FFF2-40B4-BE49-F238E27FC236}">
                <a16:creationId xmlns:a16="http://schemas.microsoft.com/office/drawing/2014/main" id="{C780E1C4-5CF7-6B5A-8239-90C7A162F3A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Content Placeholder 3">
            <a:extLst>
              <a:ext uri="{FF2B5EF4-FFF2-40B4-BE49-F238E27FC236}">
                <a16:creationId xmlns:a16="http://schemas.microsoft.com/office/drawing/2014/main" id="{885B0D93-3099-26DB-3C20-C5536691BE9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5" name="Date Placeholder 4">
            <a:extLst>
              <a:ext uri="{FF2B5EF4-FFF2-40B4-BE49-F238E27FC236}">
                <a16:creationId xmlns:a16="http://schemas.microsoft.com/office/drawing/2014/main" id="{D1B6444D-737B-19D9-9858-44551D9B470E}"/>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6" name="Footer Placeholder 5">
            <a:extLst>
              <a:ext uri="{FF2B5EF4-FFF2-40B4-BE49-F238E27FC236}">
                <a16:creationId xmlns:a16="http://schemas.microsoft.com/office/drawing/2014/main" id="{D10B1E45-50D5-7E3D-6BFA-336C81ABD901}"/>
              </a:ext>
            </a:extLst>
          </p:cNvPr>
          <p:cNvSpPr>
            <a:spLocks noGrp="1"/>
          </p:cNvSpPr>
          <p:nvPr>
            <p:ph type="ftr" sz="quarter" idx="11"/>
          </p:nvPr>
        </p:nvSpPr>
        <p:spPr/>
        <p:txBody>
          <a:bodyPr/>
          <a:lstStyle/>
          <a:p>
            <a:endParaRPr lang="en-CY"/>
          </a:p>
        </p:txBody>
      </p:sp>
      <p:sp>
        <p:nvSpPr>
          <p:cNvPr id="7" name="Slide Number Placeholder 6">
            <a:extLst>
              <a:ext uri="{FF2B5EF4-FFF2-40B4-BE49-F238E27FC236}">
                <a16:creationId xmlns:a16="http://schemas.microsoft.com/office/drawing/2014/main" id="{D1700DAE-0DF3-B408-C12D-EB6C5869BBA8}"/>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1531412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C54DF-6CA7-A90C-9660-51EA945D1C1E}"/>
              </a:ext>
            </a:extLst>
          </p:cNvPr>
          <p:cNvSpPr>
            <a:spLocks noGrp="1"/>
          </p:cNvSpPr>
          <p:nvPr>
            <p:ph type="title"/>
          </p:nvPr>
        </p:nvSpPr>
        <p:spPr>
          <a:xfrm>
            <a:off x="839788" y="365125"/>
            <a:ext cx="10515600" cy="1325563"/>
          </a:xfrm>
        </p:spPr>
        <p:txBody>
          <a:bodyPr/>
          <a:lstStyle/>
          <a:p>
            <a:r>
              <a:rPr lang="en-GB"/>
              <a:t>Click to edit Master title style</a:t>
            </a:r>
            <a:endParaRPr lang="en-CY"/>
          </a:p>
        </p:txBody>
      </p:sp>
      <p:sp>
        <p:nvSpPr>
          <p:cNvPr id="3" name="Text Placeholder 2">
            <a:extLst>
              <a:ext uri="{FF2B5EF4-FFF2-40B4-BE49-F238E27FC236}">
                <a16:creationId xmlns:a16="http://schemas.microsoft.com/office/drawing/2014/main" id="{A521B233-5FCA-62A5-6D1E-4FCBA6022C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410B4CF-2731-B91B-0A6E-79A387F49BE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5" name="Text Placeholder 4">
            <a:extLst>
              <a:ext uri="{FF2B5EF4-FFF2-40B4-BE49-F238E27FC236}">
                <a16:creationId xmlns:a16="http://schemas.microsoft.com/office/drawing/2014/main" id="{2A7BE81C-16C1-275B-D33B-5625AB26A8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9D08BC3-C439-DC8F-0C28-67D3E0DF19E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7" name="Date Placeholder 6">
            <a:extLst>
              <a:ext uri="{FF2B5EF4-FFF2-40B4-BE49-F238E27FC236}">
                <a16:creationId xmlns:a16="http://schemas.microsoft.com/office/drawing/2014/main" id="{D8CDE695-048D-34AD-2E83-E57A0CB050E9}"/>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8" name="Footer Placeholder 7">
            <a:extLst>
              <a:ext uri="{FF2B5EF4-FFF2-40B4-BE49-F238E27FC236}">
                <a16:creationId xmlns:a16="http://schemas.microsoft.com/office/drawing/2014/main" id="{331131E3-AAB5-2061-3269-1963E080CEC8}"/>
              </a:ext>
            </a:extLst>
          </p:cNvPr>
          <p:cNvSpPr>
            <a:spLocks noGrp="1"/>
          </p:cNvSpPr>
          <p:nvPr>
            <p:ph type="ftr" sz="quarter" idx="11"/>
          </p:nvPr>
        </p:nvSpPr>
        <p:spPr/>
        <p:txBody>
          <a:bodyPr/>
          <a:lstStyle/>
          <a:p>
            <a:endParaRPr lang="en-CY"/>
          </a:p>
        </p:txBody>
      </p:sp>
      <p:sp>
        <p:nvSpPr>
          <p:cNvPr id="9" name="Slide Number Placeholder 8">
            <a:extLst>
              <a:ext uri="{FF2B5EF4-FFF2-40B4-BE49-F238E27FC236}">
                <a16:creationId xmlns:a16="http://schemas.microsoft.com/office/drawing/2014/main" id="{01DEDB17-F518-612A-7376-9FB157E59AFB}"/>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529324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DB4D4-1636-9809-1471-7AEA8575FA1F}"/>
              </a:ext>
            </a:extLst>
          </p:cNvPr>
          <p:cNvSpPr>
            <a:spLocks noGrp="1"/>
          </p:cNvSpPr>
          <p:nvPr>
            <p:ph type="title"/>
          </p:nvPr>
        </p:nvSpPr>
        <p:spPr/>
        <p:txBody>
          <a:bodyPr/>
          <a:lstStyle/>
          <a:p>
            <a:r>
              <a:rPr lang="en-GB"/>
              <a:t>Click to edit Master title style</a:t>
            </a:r>
            <a:endParaRPr lang="en-CY"/>
          </a:p>
        </p:txBody>
      </p:sp>
      <p:sp>
        <p:nvSpPr>
          <p:cNvPr id="3" name="Date Placeholder 2">
            <a:extLst>
              <a:ext uri="{FF2B5EF4-FFF2-40B4-BE49-F238E27FC236}">
                <a16:creationId xmlns:a16="http://schemas.microsoft.com/office/drawing/2014/main" id="{1D024852-91D0-6777-A4DF-B9C35FAEE10D}"/>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4" name="Footer Placeholder 3">
            <a:extLst>
              <a:ext uri="{FF2B5EF4-FFF2-40B4-BE49-F238E27FC236}">
                <a16:creationId xmlns:a16="http://schemas.microsoft.com/office/drawing/2014/main" id="{50666F03-99E5-47A4-C110-3CDB25E3AB94}"/>
              </a:ext>
            </a:extLst>
          </p:cNvPr>
          <p:cNvSpPr>
            <a:spLocks noGrp="1"/>
          </p:cNvSpPr>
          <p:nvPr>
            <p:ph type="ftr" sz="quarter" idx="11"/>
          </p:nvPr>
        </p:nvSpPr>
        <p:spPr/>
        <p:txBody>
          <a:bodyPr/>
          <a:lstStyle/>
          <a:p>
            <a:endParaRPr lang="en-CY"/>
          </a:p>
        </p:txBody>
      </p:sp>
      <p:sp>
        <p:nvSpPr>
          <p:cNvPr id="5" name="Slide Number Placeholder 4">
            <a:extLst>
              <a:ext uri="{FF2B5EF4-FFF2-40B4-BE49-F238E27FC236}">
                <a16:creationId xmlns:a16="http://schemas.microsoft.com/office/drawing/2014/main" id="{73A34B5F-82CF-EA18-8A18-7739F96DE873}"/>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145596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A0BDC2-912C-60B2-9D54-C0C3324C72A1}"/>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3" name="Footer Placeholder 2">
            <a:extLst>
              <a:ext uri="{FF2B5EF4-FFF2-40B4-BE49-F238E27FC236}">
                <a16:creationId xmlns:a16="http://schemas.microsoft.com/office/drawing/2014/main" id="{AD422E08-F0A6-3E60-3E82-268CECC052D7}"/>
              </a:ext>
            </a:extLst>
          </p:cNvPr>
          <p:cNvSpPr>
            <a:spLocks noGrp="1"/>
          </p:cNvSpPr>
          <p:nvPr>
            <p:ph type="ftr" sz="quarter" idx="11"/>
          </p:nvPr>
        </p:nvSpPr>
        <p:spPr/>
        <p:txBody>
          <a:bodyPr/>
          <a:lstStyle/>
          <a:p>
            <a:endParaRPr lang="en-CY"/>
          </a:p>
        </p:txBody>
      </p:sp>
      <p:sp>
        <p:nvSpPr>
          <p:cNvPr id="4" name="Slide Number Placeholder 3">
            <a:extLst>
              <a:ext uri="{FF2B5EF4-FFF2-40B4-BE49-F238E27FC236}">
                <a16:creationId xmlns:a16="http://schemas.microsoft.com/office/drawing/2014/main" id="{83326CC8-72BF-6F32-5D9F-4A39FE737674}"/>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2389447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7943B-F0FD-A97E-293E-38AD26A81DD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CY"/>
          </a:p>
        </p:txBody>
      </p:sp>
      <p:sp>
        <p:nvSpPr>
          <p:cNvPr id="3" name="Content Placeholder 2">
            <a:extLst>
              <a:ext uri="{FF2B5EF4-FFF2-40B4-BE49-F238E27FC236}">
                <a16:creationId xmlns:a16="http://schemas.microsoft.com/office/drawing/2014/main" id="{A231BFB2-59C1-03CB-E75D-F4C8A0F89F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Text Placeholder 3">
            <a:extLst>
              <a:ext uri="{FF2B5EF4-FFF2-40B4-BE49-F238E27FC236}">
                <a16:creationId xmlns:a16="http://schemas.microsoft.com/office/drawing/2014/main" id="{4C6132BC-7035-D927-458A-189C6F8BF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71AC9AF-44AF-4E9A-FB32-914B425C2C49}"/>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6" name="Footer Placeholder 5">
            <a:extLst>
              <a:ext uri="{FF2B5EF4-FFF2-40B4-BE49-F238E27FC236}">
                <a16:creationId xmlns:a16="http://schemas.microsoft.com/office/drawing/2014/main" id="{A6BCB435-25CF-A411-CAAA-34DE72FF3E6D}"/>
              </a:ext>
            </a:extLst>
          </p:cNvPr>
          <p:cNvSpPr>
            <a:spLocks noGrp="1"/>
          </p:cNvSpPr>
          <p:nvPr>
            <p:ph type="ftr" sz="quarter" idx="11"/>
          </p:nvPr>
        </p:nvSpPr>
        <p:spPr/>
        <p:txBody>
          <a:bodyPr/>
          <a:lstStyle/>
          <a:p>
            <a:endParaRPr lang="en-CY"/>
          </a:p>
        </p:txBody>
      </p:sp>
      <p:sp>
        <p:nvSpPr>
          <p:cNvPr id="7" name="Slide Number Placeholder 6">
            <a:extLst>
              <a:ext uri="{FF2B5EF4-FFF2-40B4-BE49-F238E27FC236}">
                <a16:creationId xmlns:a16="http://schemas.microsoft.com/office/drawing/2014/main" id="{8C635125-ED8E-56D8-52DC-00C370B7680E}"/>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1818057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21FE5-6B15-08A0-A22A-7EC02DFFC16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CY"/>
          </a:p>
        </p:txBody>
      </p:sp>
      <p:sp>
        <p:nvSpPr>
          <p:cNvPr id="3" name="Picture Placeholder 2">
            <a:extLst>
              <a:ext uri="{FF2B5EF4-FFF2-40B4-BE49-F238E27FC236}">
                <a16:creationId xmlns:a16="http://schemas.microsoft.com/office/drawing/2014/main" id="{601C618B-6D34-C63D-A0FE-B2CE1EC706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Y"/>
          </a:p>
        </p:txBody>
      </p:sp>
      <p:sp>
        <p:nvSpPr>
          <p:cNvPr id="4" name="Text Placeholder 3">
            <a:extLst>
              <a:ext uri="{FF2B5EF4-FFF2-40B4-BE49-F238E27FC236}">
                <a16:creationId xmlns:a16="http://schemas.microsoft.com/office/drawing/2014/main" id="{C992B3FC-74A4-FF65-4EFE-C2DC511336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2148393-3B65-DB98-8FDA-6BF76AB363C2}"/>
              </a:ext>
            </a:extLst>
          </p:cNvPr>
          <p:cNvSpPr>
            <a:spLocks noGrp="1"/>
          </p:cNvSpPr>
          <p:nvPr>
            <p:ph type="dt" sz="half" idx="10"/>
          </p:nvPr>
        </p:nvSpPr>
        <p:spPr/>
        <p:txBody>
          <a:bodyPr/>
          <a:lstStyle/>
          <a:p>
            <a:fld id="{E22AC627-7772-458F-AEE1-64C02CB3CE2C}" type="datetimeFigureOut">
              <a:rPr lang="en-CY" smtClean="0"/>
              <a:t>20/01/2026</a:t>
            </a:fld>
            <a:endParaRPr lang="en-CY"/>
          </a:p>
        </p:txBody>
      </p:sp>
      <p:sp>
        <p:nvSpPr>
          <p:cNvPr id="6" name="Footer Placeholder 5">
            <a:extLst>
              <a:ext uri="{FF2B5EF4-FFF2-40B4-BE49-F238E27FC236}">
                <a16:creationId xmlns:a16="http://schemas.microsoft.com/office/drawing/2014/main" id="{B259CE0F-E6BF-A4DD-CD93-76F547525E1E}"/>
              </a:ext>
            </a:extLst>
          </p:cNvPr>
          <p:cNvSpPr>
            <a:spLocks noGrp="1"/>
          </p:cNvSpPr>
          <p:nvPr>
            <p:ph type="ftr" sz="quarter" idx="11"/>
          </p:nvPr>
        </p:nvSpPr>
        <p:spPr/>
        <p:txBody>
          <a:bodyPr/>
          <a:lstStyle/>
          <a:p>
            <a:endParaRPr lang="en-CY"/>
          </a:p>
        </p:txBody>
      </p:sp>
      <p:sp>
        <p:nvSpPr>
          <p:cNvPr id="7" name="Slide Number Placeholder 6">
            <a:extLst>
              <a:ext uri="{FF2B5EF4-FFF2-40B4-BE49-F238E27FC236}">
                <a16:creationId xmlns:a16="http://schemas.microsoft.com/office/drawing/2014/main" id="{13E75DED-59DF-B90C-C80F-962D68D87F65}"/>
              </a:ext>
            </a:extLst>
          </p:cNvPr>
          <p:cNvSpPr>
            <a:spLocks noGrp="1"/>
          </p:cNvSpPr>
          <p:nvPr>
            <p:ph type="sldNum" sz="quarter" idx="12"/>
          </p:nvPr>
        </p:nvSpPr>
        <p:spPr/>
        <p:txBody>
          <a:bodyPr/>
          <a:lstStyle/>
          <a:p>
            <a:fld id="{FD399E19-4484-439D-9C4F-E804F82624E1}" type="slidenum">
              <a:rPr lang="en-CY" smtClean="0"/>
              <a:t>‹#›</a:t>
            </a:fld>
            <a:endParaRPr lang="en-CY"/>
          </a:p>
        </p:txBody>
      </p:sp>
    </p:spTree>
    <p:extLst>
      <p:ext uri="{BB962C8B-B14F-4D97-AF65-F5344CB8AC3E}">
        <p14:creationId xmlns:p14="http://schemas.microsoft.com/office/powerpoint/2010/main" val="3838322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406489-904E-9F60-3025-98043B1B98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CY"/>
          </a:p>
        </p:txBody>
      </p:sp>
      <p:sp>
        <p:nvSpPr>
          <p:cNvPr id="3" name="Text Placeholder 2">
            <a:extLst>
              <a:ext uri="{FF2B5EF4-FFF2-40B4-BE49-F238E27FC236}">
                <a16:creationId xmlns:a16="http://schemas.microsoft.com/office/drawing/2014/main" id="{E65B31EC-6740-35A4-4E75-17940C3C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CY"/>
          </a:p>
        </p:txBody>
      </p:sp>
      <p:sp>
        <p:nvSpPr>
          <p:cNvPr id="4" name="Date Placeholder 3">
            <a:extLst>
              <a:ext uri="{FF2B5EF4-FFF2-40B4-BE49-F238E27FC236}">
                <a16:creationId xmlns:a16="http://schemas.microsoft.com/office/drawing/2014/main" id="{900579AF-AB92-277D-81DC-9707A4309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2AC627-7772-458F-AEE1-64C02CB3CE2C}" type="datetimeFigureOut">
              <a:rPr lang="en-CY" smtClean="0"/>
              <a:t>20/01/2026</a:t>
            </a:fld>
            <a:endParaRPr lang="en-CY"/>
          </a:p>
        </p:txBody>
      </p:sp>
      <p:sp>
        <p:nvSpPr>
          <p:cNvPr id="5" name="Footer Placeholder 4">
            <a:extLst>
              <a:ext uri="{FF2B5EF4-FFF2-40B4-BE49-F238E27FC236}">
                <a16:creationId xmlns:a16="http://schemas.microsoft.com/office/drawing/2014/main" id="{FA490B03-BC55-F6B2-2167-24DFAEB770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Y"/>
          </a:p>
        </p:txBody>
      </p:sp>
      <p:sp>
        <p:nvSpPr>
          <p:cNvPr id="6" name="Slide Number Placeholder 5">
            <a:extLst>
              <a:ext uri="{FF2B5EF4-FFF2-40B4-BE49-F238E27FC236}">
                <a16:creationId xmlns:a16="http://schemas.microsoft.com/office/drawing/2014/main" id="{C779249E-0274-759A-A08F-66B8695DB7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D399E19-4484-439D-9C4F-E804F82624E1}" type="slidenum">
              <a:rPr lang="en-CY" smtClean="0"/>
              <a:t>‹#›</a:t>
            </a:fld>
            <a:endParaRPr lang="en-CY"/>
          </a:p>
        </p:txBody>
      </p:sp>
    </p:spTree>
    <p:extLst>
      <p:ext uri="{BB962C8B-B14F-4D97-AF65-F5344CB8AC3E}">
        <p14:creationId xmlns:p14="http://schemas.microsoft.com/office/powerpoint/2010/main" val="13207135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3048" y="0"/>
            <a:ext cx="12188952"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5" name="Google Shape;85;p1"/>
          <p:cNvSpPr/>
          <p:nvPr/>
        </p:nvSpPr>
        <p:spPr>
          <a:xfrm>
            <a:off x="0" y="0"/>
            <a:ext cx="12188952" cy="6858000"/>
          </a:xfrm>
          <a:prstGeom prst="rect">
            <a:avLst/>
          </a:prstGeom>
          <a:solidFill>
            <a:schemeClr val="dk1">
              <a:alpha val="5294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86" name="Google Shape;86;p1"/>
          <p:cNvGrpSpPr/>
          <p:nvPr/>
        </p:nvGrpSpPr>
        <p:grpSpPr>
          <a:xfrm>
            <a:off x="1" y="2075420"/>
            <a:ext cx="12396066" cy="4440643"/>
            <a:chOff x="1" y="2075420"/>
            <a:chExt cx="12396066" cy="4440643"/>
          </a:xfrm>
        </p:grpSpPr>
        <p:sp>
          <p:nvSpPr>
            <p:cNvPr id="87" name="Google Shape;87;p1"/>
            <p:cNvSpPr/>
            <p:nvPr/>
          </p:nvSpPr>
          <p:spPr>
            <a:xfrm rot="4500000">
              <a:off x="7942191" y="2507571"/>
              <a:ext cx="3563871" cy="3563871"/>
            </a:xfrm>
            <a:prstGeom prst="ellipse">
              <a:avLst/>
            </a:prstGeom>
            <a:noFill/>
            <a:ln w="31750" cap="flat" cmpd="sng">
              <a:solidFill>
                <a:srgbClr val="8296B0">
                  <a:alpha val="9803"/>
                </a:srgbClr>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8" name="Google Shape;88;p1"/>
            <p:cNvSpPr/>
            <p:nvPr/>
          </p:nvSpPr>
          <p:spPr>
            <a:xfrm rot="-5400000">
              <a:off x="10435065" y="4048931"/>
              <a:ext cx="1381607" cy="1381607"/>
            </a:xfrm>
            <a:prstGeom prst="ellipse">
              <a:avLst/>
            </a:prstGeom>
            <a:noFill/>
            <a:ln w="31750" cap="flat" cmpd="sng">
              <a:solidFill>
                <a:srgbClr val="8296B0">
                  <a:alpha val="20000"/>
                </a:srgbClr>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9" name="Google Shape;89;p1"/>
            <p:cNvSpPr/>
            <p:nvPr/>
          </p:nvSpPr>
          <p:spPr>
            <a:xfrm rot="-5400000">
              <a:off x="1" y="2075420"/>
              <a:ext cx="3144364" cy="3144364"/>
            </a:xfrm>
            <a:prstGeom prst="ellipse">
              <a:avLst/>
            </a:prstGeom>
            <a:gradFill>
              <a:gsLst>
                <a:gs pos="0">
                  <a:srgbClr val="323F4F">
                    <a:alpha val="20000"/>
                  </a:srgbClr>
                </a:gs>
                <a:gs pos="100000">
                  <a:srgbClr val="222A35">
                    <a:alpha val="9803"/>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0" name="Google Shape;90;p1"/>
            <p:cNvSpPr/>
            <p:nvPr/>
          </p:nvSpPr>
          <p:spPr>
            <a:xfrm rot="-9000000">
              <a:off x="10150845" y="4270841"/>
              <a:ext cx="1897885" cy="1897885"/>
            </a:xfrm>
            <a:prstGeom prst="ellipse">
              <a:avLst/>
            </a:prstGeom>
            <a:gradFill>
              <a:gsLst>
                <a:gs pos="0">
                  <a:srgbClr val="323F4F">
                    <a:alpha val="9803"/>
                  </a:srgbClr>
                </a:gs>
                <a:gs pos="100000">
                  <a:srgbClr val="323F4F">
                    <a:alpha val="20000"/>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1" name="Google Shape;91;p1"/>
            <p:cNvSpPr/>
            <p:nvPr/>
          </p:nvSpPr>
          <p:spPr>
            <a:xfrm rot="4500000">
              <a:off x="2046780" y="3040492"/>
              <a:ext cx="2579322" cy="2579322"/>
            </a:xfrm>
            <a:prstGeom prst="ellipse">
              <a:avLst/>
            </a:prstGeom>
            <a:noFill/>
            <a:ln w="31750" cap="flat" cmpd="sng">
              <a:solidFill>
                <a:srgbClr val="8296B0">
                  <a:alpha val="20000"/>
                </a:srgbClr>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2" name="Google Shape;92;p1"/>
            <p:cNvSpPr/>
            <p:nvPr/>
          </p:nvSpPr>
          <p:spPr>
            <a:xfrm rot="4500000">
              <a:off x="2224640" y="3193975"/>
              <a:ext cx="2243193" cy="2243193"/>
            </a:xfrm>
            <a:prstGeom prst="ellipse">
              <a:avLst/>
            </a:prstGeom>
            <a:noFill/>
            <a:ln w="31750" cap="flat" cmpd="sng">
              <a:solidFill>
                <a:srgbClr val="8296B0">
                  <a:alpha val="9803"/>
                </a:srgb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93" name="Google Shape;93;p1"/>
          <p:cNvSpPr/>
          <p:nvPr/>
        </p:nvSpPr>
        <p:spPr>
          <a:xfrm rot="-5400000">
            <a:off x="10438146" y="1042605"/>
            <a:ext cx="2796461" cy="711252"/>
          </a:xfrm>
          <a:prstGeom prst="rect">
            <a:avLst/>
          </a:prstGeom>
          <a:gradFill>
            <a:gsLst>
              <a:gs pos="0">
                <a:srgbClr val="ACB8CA">
                  <a:alpha val="0"/>
                </a:srgbClr>
              </a:gs>
              <a:gs pos="100000">
                <a:srgbClr val="323F4F">
                  <a:alpha val="9803"/>
                </a:srgbClr>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94" name="Google Shape;94;p1"/>
          <p:cNvGrpSpPr/>
          <p:nvPr/>
        </p:nvGrpSpPr>
        <p:grpSpPr>
          <a:xfrm>
            <a:off x="11259539" y="317578"/>
            <a:ext cx="548640" cy="549007"/>
            <a:chOff x="7029447" y="3514725"/>
            <a:chExt cx="1285875" cy="549007"/>
          </a:xfrm>
        </p:grpSpPr>
        <p:cxnSp>
          <p:nvCxnSpPr>
            <p:cNvPr id="95" name="Google Shape;95;p1"/>
            <p:cNvCxnSpPr/>
            <p:nvPr/>
          </p:nvCxnSpPr>
          <p:spPr>
            <a:xfrm>
              <a:off x="7029447" y="3514725"/>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96" name="Google Shape;96;p1"/>
            <p:cNvCxnSpPr/>
            <p:nvPr/>
          </p:nvCxnSpPr>
          <p:spPr>
            <a:xfrm>
              <a:off x="7029447" y="3697727"/>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97" name="Google Shape;97;p1"/>
            <p:cNvCxnSpPr/>
            <p:nvPr/>
          </p:nvCxnSpPr>
          <p:spPr>
            <a:xfrm>
              <a:off x="7029447" y="3880729"/>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98" name="Google Shape;98;p1"/>
            <p:cNvCxnSpPr/>
            <p:nvPr/>
          </p:nvCxnSpPr>
          <p:spPr>
            <a:xfrm>
              <a:off x="7029447" y="4063732"/>
              <a:ext cx="1285875" cy="0"/>
            </a:xfrm>
            <a:prstGeom prst="straightConnector1">
              <a:avLst/>
            </a:prstGeom>
            <a:noFill/>
            <a:ln w="31750" cap="rnd" cmpd="sng">
              <a:solidFill>
                <a:srgbClr val="8296B0">
                  <a:alpha val="40000"/>
                </a:srgbClr>
              </a:solidFill>
              <a:prstDash val="dot"/>
              <a:round/>
              <a:headEnd type="none" w="sm" len="sm"/>
              <a:tailEnd type="none" w="sm" len="sm"/>
            </a:ln>
          </p:spPr>
        </p:cxnSp>
      </p:grpSp>
      <p:sp>
        <p:nvSpPr>
          <p:cNvPr id="99" name="Google Shape;99;p1"/>
          <p:cNvSpPr/>
          <p:nvPr/>
        </p:nvSpPr>
        <p:spPr>
          <a:xfrm rot="10800000">
            <a:off x="-1" y="6140785"/>
            <a:ext cx="6095997" cy="711252"/>
          </a:xfrm>
          <a:prstGeom prst="rect">
            <a:avLst/>
          </a:prstGeom>
          <a:gradFill>
            <a:gsLst>
              <a:gs pos="0">
                <a:srgbClr val="222A35">
                  <a:alpha val="9803"/>
                </a:srgbClr>
              </a:gs>
              <a:gs pos="10000">
                <a:srgbClr val="222A35">
                  <a:alpha val="9803"/>
                </a:srgbClr>
              </a:gs>
              <a:gs pos="100000">
                <a:srgbClr val="8296B0">
                  <a:alpha val="0"/>
                </a:srgbClr>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00" name="Google Shape;100;p1"/>
          <p:cNvGrpSpPr/>
          <p:nvPr/>
        </p:nvGrpSpPr>
        <p:grpSpPr>
          <a:xfrm rot="5400000">
            <a:off x="616345" y="5940560"/>
            <a:ext cx="1285875" cy="549007"/>
            <a:chOff x="7029447" y="3514725"/>
            <a:chExt cx="1285875" cy="549007"/>
          </a:xfrm>
        </p:grpSpPr>
        <p:cxnSp>
          <p:nvCxnSpPr>
            <p:cNvPr id="101" name="Google Shape;101;p1"/>
            <p:cNvCxnSpPr/>
            <p:nvPr/>
          </p:nvCxnSpPr>
          <p:spPr>
            <a:xfrm>
              <a:off x="7029447" y="3514725"/>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102" name="Google Shape;102;p1"/>
            <p:cNvCxnSpPr/>
            <p:nvPr/>
          </p:nvCxnSpPr>
          <p:spPr>
            <a:xfrm>
              <a:off x="7029447" y="3697727"/>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103" name="Google Shape;103;p1"/>
            <p:cNvCxnSpPr/>
            <p:nvPr/>
          </p:nvCxnSpPr>
          <p:spPr>
            <a:xfrm>
              <a:off x="7029447" y="3880729"/>
              <a:ext cx="1285875" cy="0"/>
            </a:xfrm>
            <a:prstGeom prst="straightConnector1">
              <a:avLst/>
            </a:prstGeom>
            <a:noFill/>
            <a:ln w="31750" cap="rnd" cmpd="sng">
              <a:solidFill>
                <a:srgbClr val="8296B0">
                  <a:alpha val="40000"/>
                </a:srgbClr>
              </a:solidFill>
              <a:prstDash val="dot"/>
              <a:round/>
              <a:headEnd type="none" w="sm" len="sm"/>
              <a:tailEnd type="none" w="sm" len="sm"/>
            </a:ln>
          </p:spPr>
        </p:cxnSp>
        <p:cxnSp>
          <p:nvCxnSpPr>
            <p:cNvPr id="104" name="Google Shape;104;p1"/>
            <p:cNvCxnSpPr/>
            <p:nvPr/>
          </p:nvCxnSpPr>
          <p:spPr>
            <a:xfrm>
              <a:off x="7029447" y="4063732"/>
              <a:ext cx="1285875" cy="0"/>
            </a:xfrm>
            <a:prstGeom prst="straightConnector1">
              <a:avLst/>
            </a:prstGeom>
            <a:noFill/>
            <a:ln w="31750" cap="rnd" cmpd="sng">
              <a:solidFill>
                <a:srgbClr val="8296B0">
                  <a:alpha val="40000"/>
                </a:srgbClr>
              </a:solidFill>
              <a:prstDash val="dot"/>
              <a:round/>
              <a:headEnd type="none" w="sm" len="sm"/>
              <a:tailEnd type="none" w="sm" len="sm"/>
            </a:ln>
          </p:spPr>
        </p:cxnSp>
      </p:grpSp>
      <p:grpSp>
        <p:nvGrpSpPr>
          <p:cNvPr id="105" name="Google Shape;105;p1"/>
          <p:cNvGrpSpPr/>
          <p:nvPr/>
        </p:nvGrpSpPr>
        <p:grpSpPr>
          <a:xfrm rot="-5400000">
            <a:off x="588842" y="164579"/>
            <a:ext cx="304800" cy="429768"/>
            <a:chOff x="215328" y="-46937"/>
            <a:chExt cx="304800" cy="2773841"/>
          </a:xfrm>
        </p:grpSpPr>
        <p:cxnSp>
          <p:nvCxnSpPr>
            <p:cNvPr id="106" name="Google Shape;106;p1"/>
            <p:cNvCxnSpPr/>
            <p:nvPr/>
          </p:nvCxnSpPr>
          <p:spPr>
            <a:xfrm>
              <a:off x="215328" y="-46937"/>
              <a:ext cx="0" cy="2773841"/>
            </a:xfrm>
            <a:prstGeom prst="straightConnector1">
              <a:avLst/>
            </a:prstGeom>
            <a:noFill/>
            <a:ln w="25400" cap="flat" cmpd="sng">
              <a:solidFill>
                <a:srgbClr val="EFEFEF">
                  <a:alpha val="49803"/>
                </a:srgbClr>
              </a:solidFill>
              <a:prstDash val="dot"/>
              <a:miter lim="800000"/>
              <a:headEnd type="none" w="sm" len="sm"/>
              <a:tailEnd type="none" w="sm" len="sm"/>
            </a:ln>
          </p:spPr>
        </p:cxnSp>
        <p:cxnSp>
          <p:nvCxnSpPr>
            <p:cNvPr id="107" name="Google Shape;107;p1"/>
            <p:cNvCxnSpPr/>
            <p:nvPr/>
          </p:nvCxnSpPr>
          <p:spPr>
            <a:xfrm>
              <a:off x="316928" y="-46937"/>
              <a:ext cx="0" cy="2773841"/>
            </a:xfrm>
            <a:prstGeom prst="straightConnector1">
              <a:avLst/>
            </a:prstGeom>
            <a:noFill/>
            <a:ln w="25400" cap="flat" cmpd="sng">
              <a:solidFill>
                <a:srgbClr val="EFEFEF">
                  <a:alpha val="49803"/>
                </a:srgbClr>
              </a:solidFill>
              <a:prstDash val="dot"/>
              <a:miter lim="800000"/>
              <a:headEnd type="none" w="sm" len="sm"/>
              <a:tailEnd type="none" w="sm" len="sm"/>
            </a:ln>
          </p:spPr>
        </p:cxnSp>
        <p:cxnSp>
          <p:nvCxnSpPr>
            <p:cNvPr id="108" name="Google Shape;108;p1"/>
            <p:cNvCxnSpPr/>
            <p:nvPr/>
          </p:nvCxnSpPr>
          <p:spPr>
            <a:xfrm>
              <a:off x="418528" y="-46937"/>
              <a:ext cx="0" cy="2773841"/>
            </a:xfrm>
            <a:prstGeom prst="straightConnector1">
              <a:avLst/>
            </a:prstGeom>
            <a:noFill/>
            <a:ln w="25400" cap="flat" cmpd="sng">
              <a:solidFill>
                <a:srgbClr val="EFEFEF">
                  <a:alpha val="49803"/>
                </a:srgbClr>
              </a:solidFill>
              <a:prstDash val="dot"/>
              <a:miter lim="800000"/>
              <a:headEnd type="none" w="sm" len="sm"/>
              <a:tailEnd type="none" w="sm" len="sm"/>
            </a:ln>
          </p:spPr>
        </p:cxnSp>
        <p:cxnSp>
          <p:nvCxnSpPr>
            <p:cNvPr id="109" name="Google Shape;109;p1"/>
            <p:cNvCxnSpPr/>
            <p:nvPr/>
          </p:nvCxnSpPr>
          <p:spPr>
            <a:xfrm>
              <a:off x="520128" y="-46937"/>
              <a:ext cx="0" cy="2773841"/>
            </a:xfrm>
            <a:prstGeom prst="straightConnector1">
              <a:avLst/>
            </a:prstGeom>
            <a:noFill/>
            <a:ln w="25400" cap="flat" cmpd="sng">
              <a:solidFill>
                <a:srgbClr val="EFEFEF">
                  <a:alpha val="49803"/>
                </a:srgbClr>
              </a:solidFill>
              <a:prstDash val="dot"/>
              <a:miter lim="800000"/>
              <a:headEnd type="none" w="sm" len="sm"/>
              <a:tailEnd type="none" w="sm" len="sm"/>
            </a:ln>
          </p:spPr>
        </p:cxnSp>
      </p:grpSp>
      <p:sp>
        <p:nvSpPr>
          <p:cNvPr id="110" name="Google Shape;110;p1"/>
          <p:cNvSpPr txBox="1"/>
          <p:nvPr/>
        </p:nvSpPr>
        <p:spPr>
          <a:xfrm>
            <a:off x="52673" y="4499038"/>
            <a:ext cx="6259866"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0" i="0" u="none" strike="noStrike" cap="none" dirty="0">
                <a:solidFill>
                  <a:srgbClr val="FFFFFF"/>
                </a:solidFill>
                <a:latin typeface="Jost"/>
                <a:ea typeface="Jost"/>
                <a:cs typeface="Jost"/>
                <a:sym typeface="Jost"/>
              </a:rPr>
              <a:t>Gamified Digital Solutions for Tinnitus Health Literacy </a:t>
            </a:r>
            <a:endParaRPr sz="2400" dirty="0">
              <a:solidFill>
                <a:srgbClr val="D8E2F3"/>
              </a:solidFill>
              <a:latin typeface="Calibri"/>
              <a:ea typeface="Calibri"/>
              <a:cs typeface="Calibri"/>
              <a:sym typeface="Calibri"/>
            </a:endParaRPr>
          </a:p>
        </p:txBody>
      </p:sp>
      <p:pic>
        <p:nvPicPr>
          <p:cNvPr id="111" name="Google Shape;111;p1" descr="A logo for a video game&#10;&#10;AI-generated content may be incorrect."/>
          <p:cNvPicPr preferRelativeResize="0"/>
          <p:nvPr/>
        </p:nvPicPr>
        <p:blipFill rotWithShape="1">
          <a:blip r:embed="rId3">
            <a:alphaModFix/>
          </a:blip>
          <a:srcRect/>
          <a:stretch/>
        </p:blipFill>
        <p:spPr>
          <a:xfrm>
            <a:off x="9530059" y="3502829"/>
            <a:ext cx="2395542" cy="2538293"/>
          </a:xfrm>
          <a:prstGeom prst="rect">
            <a:avLst/>
          </a:prstGeom>
          <a:noFill/>
          <a:ln>
            <a:noFill/>
          </a:ln>
        </p:spPr>
      </p:pic>
      <p:sp>
        <p:nvSpPr>
          <p:cNvPr id="3" name="Google Shape;110;p1">
            <a:extLst>
              <a:ext uri="{FF2B5EF4-FFF2-40B4-BE49-F238E27FC236}">
                <a16:creationId xmlns:a16="http://schemas.microsoft.com/office/drawing/2014/main" id="{1A8CFED7-30A7-BC93-D760-B87470A98CCD}"/>
              </a:ext>
            </a:extLst>
          </p:cNvPr>
          <p:cNvSpPr txBox="1"/>
          <p:nvPr/>
        </p:nvSpPr>
        <p:spPr>
          <a:xfrm>
            <a:off x="46107" y="5418282"/>
            <a:ext cx="9410689" cy="13849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0" dirty="0" err="1">
                <a:solidFill>
                  <a:srgbClr val="BBBBBB"/>
                </a:solidFill>
                <a:effectLst/>
                <a:latin typeface="Jost" panose="020B0604020202020204" charset="0"/>
              </a:rPr>
              <a:t>TinWise</a:t>
            </a:r>
            <a:r>
              <a:rPr lang="en-US" sz="1400" b="0" i="0" dirty="0">
                <a:solidFill>
                  <a:srgbClr val="BBBBBB"/>
                </a:solidFill>
                <a:effectLst/>
                <a:latin typeface="Jost" panose="020B0604020202020204" charset="0"/>
              </a:rPr>
              <a:t> is a Joint Project funded by the European Commission within the ERASMUS+ 2024 </a:t>
            </a:r>
            <a:r>
              <a:rPr lang="en-US" sz="1400" b="0" i="0" dirty="0" err="1">
                <a:solidFill>
                  <a:srgbClr val="BBBBBB"/>
                </a:solidFill>
                <a:effectLst/>
                <a:latin typeface="Jost" panose="020B0604020202020204" charset="0"/>
              </a:rPr>
              <a:t>Programme</a:t>
            </a:r>
            <a:r>
              <a:rPr lang="en-US" sz="1400" b="0" i="0" dirty="0">
                <a:solidFill>
                  <a:srgbClr val="BBBBBB"/>
                </a:solidFill>
                <a:effectLst/>
                <a:latin typeface="Jost" panose="020B0604020202020204" charset="0"/>
              </a:rPr>
              <a:t>, Key Action 2 – KA220-VET - Cooperation partnerships in vocational education and training.</a:t>
            </a:r>
          </a:p>
          <a:p>
            <a:pPr marL="0" marR="0" lvl="0" indent="0" algn="l" rtl="0">
              <a:spcBef>
                <a:spcPts val="0"/>
              </a:spcBef>
              <a:spcAft>
                <a:spcPts val="0"/>
              </a:spcAft>
              <a:buNone/>
            </a:pPr>
            <a:endParaRPr lang="en-US" sz="1400" b="0" i="0" dirty="0">
              <a:solidFill>
                <a:srgbClr val="BBBBBB"/>
              </a:solidFill>
              <a:effectLst/>
              <a:latin typeface="Jost" panose="020B0604020202020204" charset="0"/>
            </a:endParaRPr>
          </a:p>
          <a:p>
            <a:pPr>
              <a:buNone/>
            </a:pPr>
            <a:r>
              <a:rPr lang="en-US" sz="1400" b="0" i="0" dirty="0">
                <a:solidFill>
                  <a:srgbClr val="BBBBBB"/>
                </a:solidFill>
                <a:effectLst/>
                <a:latin typeface="Jost" panose="020B0604020202020204" charset="0"/>
              </a:rPr>
              <a:t>DISCLAIMER: 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p:txBody>
      </p:sp>
      <p:pic>
        <p:nvPicPr>
          <p:cNvPr id="4" name="Picture 2" descr="Erasmus+">
            <a:extLst>
              <a:ext uri="{FF2B5EF4-FFF2-40B4-BE49-F238E27FC236}">
                <a16:creationId xmlns:a16="http://schemas.microsoft.com/office/drawing/2014/main" id="{A12A87D9-AAE6-FF34-37C2-50B41F53C7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30059" y="6283913"/>
            <a:ext cx="2395542" cy="5008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6877D-C0C6-081E-04A6-571D0DBCCEAD}"/>
              </a:ext>
            </a:extLst>
          </p:cNvPr>
          <p:cNvSpPr>
            <a:spLocks noGrp="1"/>
          </p:cNvSpPr>
          <p:nvPr>
            <p:ph type="title"/>
          </p:nvPr>
        </p:nvSpPr>
        <p:spPr/>
        <p:txBody>
          <a:bodyPr/>
          <a:lstStyle/>
          <a:p>
            <a:r>
              <a:rPr lang="en-US" dirty="0"/>
              <a:t>Game 1: Cocktail Party Challenge</a:t>
            </a:r>
          </a:p>
        </p:txBody>
      </p:sp>
      <p:sp>
        <p:nvSpPr>
          <p:cNvPr id="3" name="Content Placeholder 2">
            <a:extLst>
              <a:ext uri="{FF2B5EF4-FFF2-40B4-BE49-F238E27FC236}">
                <a16:creationId xmlns:a16="http://schemas.microsoft.com/office/drawing/2014/main" id="{E9B60B20-5E4F-20BE-B91C-36C83C0164FC}"/>
              </a:ext>
            </a:extLst>
          </p:cNvPr>
          <p:cNvSpPr>
            <a:spLocks noGrp="1"/>
          </p:cNvSpPr>
          <p:nvPr>
            <p:ph idx="1"/>
          </p:nvPr>
        </p:nvSpPr>
        <p:spPr>
          <a:xfrm>
            <a:off x="838200" y="1825625"/>
            <a:ext cx="6920345" cy="4351338"/>
          </a:xfrm>
        </p:spPr>
        <p:txBody>
          <a:bodyPr/>
          <a:lstStyle/>
          <a:p>
            <a:r>
              <a:rPr lang="en-US" b="1" dirty="0"/>
              <a:t>Objective:</a:t>
            </a:r>
          </a:p>
          <a:p>
            <a:pPr lvl="1"/>
            <a:endParaRPr lang="en-US" b="1" dirty="0"/>
          </a:p>
          <a:p>
            <a:pPr lvl="1"/>
            <a:r>
              <a:rPr lang="en-US" dirty="0"/>
              <a:t>This game enhances selective auditory attention by training players to focus on a specific voice while filtering out competing voices. </a:t>
            </a:r>
          </a:p>
          <a:p>
            <a:pPr lvl="1"/>
            <a:r>
              <a:rPr lang="en-US" dirty="0"/>
              <a:t>This skill is particularly beneficial for tinnitus patients, who often struggle with auditory attention in noisy environments.</a:t>
            </a:r>
          </a:p>
          <a:p>
            <a:pPr lvl="1"/>
            <a:endParaRPr lang="en-US" dirty="0"/>
          </a:p>
        </p:txBody>
      </p:sp>
      <p:pic>
        <p:nvPicPr>
          <p:cNvPr id="1026" name="Picture 2" descr="Generated image">
            <a:extLst>
              <a:ext uri="{FF2B5EF4-FFF2-40B4-BE49-F238E27FC236}">
                <a16:creationId xmlns:a16="http://schemas.microsoft.com/office/drawing/2014/main" id="{B0399252-C511-7C39-5DC6-E3F4814F023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35636" y="1923112"/>
            <a:ext cx="4156364" cy="4156364"/>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oogle Shape;125;p3">
            <a:extLst>
              <a:ext uri="{FF2B5EF4-FFF2-40B4-BE49-F238E27FC236}">
                <a16:creationId xmlns:a16="http://schemas.microsoft.com/office/drawing/2014/main" id="{7780A0B4-1B2B-D72B-295B-F399D765E0F7}"/>
              </a:ext>
            </a:extLst>
          </p:cNvPr>
          <p:cNvGrpSpPr/>
          <p:nvPr/>
        </p:nvGrpSpPr>
        <p:grpSpPr>
          <a:xfrm>
            <a:off x="9724011" y="6370822"/>
            <a:ext cx="2387815" cy="427242"/>
            <a:chOff x="5982298" y="3344706"/>
            <a:chExt cx="1051063" cy="231415"/>
          </a:xfrm>
        </p:grpSpPr>
        <p:cxnSp>
          <p:nvCxnSpPr>
            <p:cNvPr id="5" name="Google Shape;126;p3">
              <a:extLst>
                <a:ext uri="{FF2B5EF4-FFF2-40B4-BE49-F238E27FC236}">
                  <a16:creationId xmlns:a16="http://schemas.microsoft.com/office/drawing/2014/main" id="{A5D05380-7CE2-FFBF-CF7E-CFF88B399B1D}"/>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6" name="Google Shape;127;p3">
              <a:extLst>
                <a:ext uri="{FF2B5EF4-FFF2-40B4-BE49-F238E27FC236}">
                  <a16:creationId xmlns:a16="http://schemas.microsoft.com/office/drawing/2014/main" id="{DD5D6CF7-CFA0-FF15-8B34-989E07F6DF1C}"/>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7" name="Google Shape;128;p3">
              <a:extLst>
                <a:ext uri="{FF2B5EF4-FFF2-40B4-BE49-F238E27FC236}">
                  <a16:creationId xmlns:a16="http://schemas.microsoft.com/office/drawing/2014/main" id="{2337768E-3EF3-DFA0-048B-9D65C5EF252C}"/>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8" name="Google Shape;129;p3">
              <a:extLst>
                <a:ext uri="{FF2B5EF4-FFF2-40B4-BE49-F238E27FC236}">
                  <a16:creationId xmlns:a16="http://schemas.microsoft.com/office/drawing/2014/main" id="{A84F4DF2-2331-FA92-653A-02CAB89E8FE4}"/>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9" name="Google Shape;130;p3">
              <a:extLst>
                <a:ext uri="{FF2B5EF4-FFF2-40B4-BE49-F238E27FC236}">
                  <a16:creationId xmlns:a16="http://schemas.microsoft.com/office/drawing/2014/main" id="{D913031D-A7D9-1220-4D53-B585D91683FB}"/>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0" name="Google Shape;131;p3">
              <a:extLst>
                <a:ext uri="{FF2B5EF4-FFF2-40B4-BE49-F238E27FC236}">
                  <a16:creationId xmlns:a16="http://schemas.microsoft.com/office/drawing/2014/main" id="{F974AF29-5E86-C5F3-8416-75015DFFBC6F}"/>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1" name="Google Shape;132;p3">
              <a:extLst>
                <a:ext uri="{FF2B5EF4-FFF2-40B4-BE49-F238E27FC236}">
                  <a16:creationId xmlns:a16="http://schemas.microsoft.com/office/drawing/2014/main" id="{AC718507-7671-88DF-3C14-EE18C29B5C78}"/>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2" name="Google Shape;133;p3">
              <a:extLst>
                <a:ext uri="{FF2B5EF4-FFF2-40B4-BE49-F238E27FC236}">
                  <a16:creationId xmlns:a16="http://schemas.microsoft.com/office/drawing/2014/main" id="{D98D29E0-0288-945F-9C4A-2E7CD78797F6}"/>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 name="Google Shape;134;p3">
              <a:extLst>
                <a:ext uri="{FF2B5EF4-FFF2-40B4-BE49-F238E27FC236}">
                  <a16:creationId xmlns:a16="http://schemas.microsoft.com/office/drawing/2014/main" id="{C88495FA-4C24-CC4F-C410-D200EA03C7BE}"/>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4" name="Google Shape;135;p3">
              <a:extLst>
                <a:ext uri="{FF2B5EF4-FFF2-40B4-BE49-F238E27FC236}">
                  <a16:creationId xmlns:a16="http://schemas.microsoft.com/office/drawing/2014/main" id="{8F137B40-8451-7813-0250-ED1B2523E6B2}"/>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5" name="Google Shape;136;p3">
              <a:extLst>
                <a:ext uri="{FF2B5EF4-FFF2-40B4-BE49-F238E27FC236}">
                  <a16:creationId xmlns:a16="http://schemas.microsoft.com/office/drawing/2014/main" id="{0EA87BFC-3B14-C316-320B-BC08EF6C0610}"/>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6" name="Google Shape;137;p3">
              <a:extLst>
                <a:ext uri="{FF2B5EF4-FFF2-40B4-BE49-F238E27FC236}">
                  <a16:creationId xmlns:a16="http://schemas.microsoft.com/office/drawing/2014/main" id="{1E919A7C-E321-C091-8EE3-2A33FDB28E6F}"/>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7" name="Google Shape;138;p3">
              <a:extLst>
                <a:ext uri="{FF2B5EF4-FFF2-40B4-BE49-F238E27FC236}">
                  <a16:creationId xmlns:a16="http://schemas.microsoft.com/office/drawing/2014/main" id="{D39424E4-B223-DB99-D491-6F38ADF32EF1}"/>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8" name="Google Shape;139;p3">
              <a:extLst>
                <a:ext uri="{FF2B5EF4-FFF2-40B4-BE49-F238E27FC236}">
                  <a16:creationId xmlns:a16="http://schemas.microsoft.com/office/drawing/2014/main" id="{5E630BCF-1D32-632D-6EB2-3AEDD7EA7ABE}"/>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9" name="Google Shape;140;p3">
              <a:extLst>
                <a:ext uri="{FF2B5EF4-FFF2-40B4-BE49-F238E27FC236}">
                  <a16:creationId xmlns:a16="http://schemas.microsoft.com/office/drawing/2014/main" id="{FB51DC8A-81DF-E6B6-A0CE-4A425BAB143D}"/>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0" name="Google Shape;141;p3">
              <a:extLst>
                <a:ext uri="{FF2B5EF4-FFF2-40B4-BE49-F238E27FC236}">
                  <a16:creationId xmlns:a16="http://schemas.microsoft.com/office/drawing/2014/main" id="{5581526D-DB8A-5C95-D006-52753005B044}"/>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1" name="Google Shape;142;p3">
              <a:extLst>
                <a:ext uri="{FF2B5EF4-FFF2-40B4-BE49-F238E27FC236}">
                  <a16:creationId xmlns:a16="http://schemas.microsoft.com/office/drawing/2014/main" id="{8C2C751C-9C9B-82BA-DBBE-4F950D2B452B}"/>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extLst>
      <p:ext uri="{BB962C8B-B14F-4D97-AF65-F5344CB8AC3E}">
        <p14:creationId xmlns:p14="http://schemas.microsoft.com/office/powerpoint/2010/main" val="3327703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5E771-961F-4E5A-0322-0F2E023099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ECF09B-6BB6-04E6-C704-9FFDEE7D778A}"/>
              </a:ext>
            </a:extLst>
          </p:cNvPr>
          <p:cNvSpPr>
            <a:spLocks noGrp="1"/>
          </p:cNvSpPr>
          <p:nvPr>
            <p:ph type="title"/>
          </p:nvPr>
        </p:nvSpPr>
        <p:spPr/>
        <p:txBody>
          <a:bodyPr/>
          <a:lstStyle/>
          <a:p>
            <a:r>
              <a:rPr lang="en-US" dirty="0"/>
              <a:t>Game 1: Cocktail Party Challenge</a:t>
            </a:r>
          </a:p>
        </p:txBody>
      </p:sp>
      <p:sp>
        <p:nvSpPr>
          <p:cNvPr id="3" name="Content Placeholder 2">
            <a:extLst>
              <a:ext uri="{FF2B5EF4-FFF2-40B4-BE49-F238E27FC236}">
                <a16:creationId xmlns:a16="http://schemas.microsoft.com/office/drawing/2014/main" id="{0386FE3F-8AE5-3B21-7579-FB533B902F0B}"/>
              </a:ext>
            </a:extLst>
          </p:cNvPr>
          <p:cNvSpPr>
            <a:spLocks noGrp="1"/>
          </p:cNvSpPr>
          <p:nvPr>
            <p:ph idx="1"/>
          </p:nvPr>
        </p:nvSpPr>
        <p:spPr>
          <a:xfrm>
            <a:off x="838200" y="1825625"/>
            <a:ext cx="6851073" cy="4351338"/>
          </a:xfrm>
        </p:spPr>
        <p:txBody>
          <a:bodyPr>
            <a:normAutofit/>
          </a:bodyPr>
          <a:lstStyle/>
          <a:p>
            <a:r>
              <a:rPr lang="en-US" b="1" dirty="0"/>
              <a:t>Technology &amp; Content:</a:t>
            </a:r>
            <a:endParaRPr lang="en-US" dirty="0"/>
          </a:p>
          <a:p>
            <a:pPr lvl="1"/>
            <a:r>
              <a:rPr lang="en-US" dirty="0"/>
              <a:t>AI-generated stories ensure a unique experience in each session.</a:t>
            </a:r>
          </a:p>
          <a:p>
            <a:pPr lvl="1"/>
            <a:r>
              <a:rPr lang="en-US" dirty="0"/>
              <a:t>AI narration adapts gender distribution according to difficulty settings.</a:t>
            </a:r>
          </a:p>
          <a:p>
            <a:pPr lvl="1"/>
            <a:endParaRPr lang="en-US" dirty="0"/>
          </a:p>
          <a:p>
            <a:r>
              <a:rPr lang="en-US" b="1" dirty="0"/>
              <a:t>Final outcome =&gt;</a:t>
            </a:r>
          </a:p>
          <a:p>
            <a:pPr lvl="1"/>
            <a:r>
              <a:rPr lang="en-US" dirty="0"/>
              <a:t>The final outcome is determined by the highest level successfully reached.</a:t>
            </a:r>
          </a:p>
          <a:p>
            <a:pPr lvl="1"/>
            <a:r>
              <a:rPr lang="en-US" dirty="0"/>
              <a:t>Budges representing achievement (with positive wording) are provided.</a:t>
            </a:r>
          </a:p>
          <a:p>
            <a:pPr lvl="1"/>
            <a:endParaRPr lang="en-US" dirty="0"/>
          </a:p>
          <a:p>
            <a:pPr marL="0" indent="0">
              <a:buNone/>
            </a:pPr>
            <a:endParaRPr lang="en-US" b="1" dirty="0"/>
          </a:p>
        </p:txBody>
      </p:sp>
      <p:pic>
        <p:nvPicPr>
          <p:cNvPr id="6" name="Picture 2" descr="Generated image">
            <a:extLst>
              <a:ext uri="{FF2B5EF4-FFF2-40B4-BE49-F238E27FC236}">
                <a16:creationId xmlns:a16="http://schemas.microsoft.com/office/drawing/2014/main" id="{383EDFC0-A7BD-F1CF-FC49-24C9C8E4C0E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035636" y="1923112"/>
            <a:ext cx="4156364" cy="4156364"/>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oogle Shape;125;p3">
            <a:extLst>
              <a:ext uri="{FF2B5EF4-FFF2-40B4-BE49-F238E27FC236}">
                <a16:creationId xmlns:a16="http://schemas.microsoft.com/office/drawing/2014/main" id="{4B8542D9-B17D-3A8E-0D98-D1BFF3E34E68}"/>
              </a:ext>
            </a:extLst>
          </p:cNvPr>
          <p:cNvGrpSpPr/>
          <p:nvPr/>
        </p:nvGrpSpPr>
        <p:grpSpPr>
          <a:xfrm>
            <a:off x="9724011" y="6370822"/>
            <a:ext cx="2387815" cy="427242"/>
            <a:chOff x="5982298" y="3344706"/>
            <a:chExt cx="1051063" cy="231415"/>
          </a:xfrm>
        </p:grpSpPr>
        <p:cxnSp>
          <p:nvCxnSpPr>
            <p:cNvPr id="8" name="Google Shape;126;p3">
              <a:extLst>
                <a:ext uri="{FF2B5EF4-FFF2-40B4-BE49-F238E27FC236}">
                  <a16:creationId xmlns:a16="http://schemas.microsoft.com/office/drawing/2014/main" id="{975471B9-B816-23DE-648A-D5567051FD5B}"/>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9" name="Google Shape;127;p3">
              <a:extLst>
                <a:ext uri="{FF2B5EF4-FFF2-40B4-BE49-F238E27FC236}">
                  <a16:creationId xmlns:a16="http://schemas.microsoft.com/office/drawing/2014/main" id="{ECCB5497-7001-74EC-5801-A61FE29564B6}"/>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0" name="Google Shape;128;p3">
              <a:extLst>
                <a:ext uri="{FF2B5EF4-FFF2-40B4-BE49-F238E27FC236}">
                  <a16:creationId xmlns:a16="http://schemas.microsoft.com/office/drawing/2014/main" id="{3C41D38C-73DF-0BFF-2312-0A3DCB7642A0}"/>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1" name="Google Shape;129;p3">
              <a:extLst>
                <a:ext uri="{FF2B5EF4-FFF2-40B4-BE49-F238E27FC236}">
                  <a16:creationId xmlns:a16="http://schemas.microsoft.com/office/drawing/2014/main" id="{EFFE6424-F27F-6177-ED94-F344520089F8}"/>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 name="Google Shape;130;p3">
              <a:extLst>
                <a:ext uri="{FF2B5EF4-FFF2-40B4-BE49-F238E27FC236}">
                  <a16:creationId xmlns:a16="http://schemas.microsoft.com/office/drawing/2014/main" id="{4BDC87EB-5E87-3DFC-EE38-E8E7644D4AA6}"/>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 name="Google Shape;131;p3">
              <a:extLst>
                <a:ext uri="{FF2B5EF4-FFF2-40B4-BE49-F238E27FC236}">
                  <a16:creationId xmlns:a16="http://schemas.microsoft.com/office/drawing/2014/main" id="{8939DA6F-C287-960D-5633-036B42D9A6B1}"/>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 name="Google Shape;132;p3">
              <a:extLst>
                <a:ext uri="{FF2B5EF4-FFF2-40B4-BE49-F238E27FC236}">
                  <a16:creationId xmlns:a16="http://schemas.microsoft.com/office/drawing/2014/main" id="{E508C29F-B855-7716-C52B-52D9F67D1431}"/>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5" name="Google Shape;133;p3">
              <a:extLst>
                <a:ext uri="{FF2B5EF4-FFF2-40B4-BE49-F238E27FC236}">
                  <a16:creationId xmlns:a16="http://schemas.microsoft.com/office/drawing/2014/main" id="{13DE9650-F3E3-1C88-3215-8B34EC1A8450}"/>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6" name="Google Shape;134;p3">
              <a:extLst>
                <a:ext uri="{FF2B5EF4-FFF2-40B4-BE49-F238E27FC236}">
                  <a16:creationId xmlns:a16="http://schemas.microsoft.com/office/drawing/2014/main" id="{68F9904E-CF5B-100D-362B-F955EEE58E4D}"/>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7" name="Google Shape;135;p3">
              <a:extLst>
                <a:ext uri="{FF2B5EF4-FFF2-40B4-BE49-F238E27FC236}">
                  <a16:creationId xmlns:a16="http://schemas.microsoft.com/office/drawing/2014/main" id="{CD9C7DD5-1295-EFB4-E5ED-E312B6253A6C}"/>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8" name="Google Shape;136;p3">
              <a:extLst>
                <a:ext uri="{FF2B5EF4-FFF2-40B4-BE49-F238E27FC236}">
                  <a16:creationId xmlns:a16="http://schemas.microsoft.com/office/drawing/2014/main" id="{95C5A5ED-423B-4D13-0EC3-BA0247148314}"/>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9" name="Google Shape;137;p3">
              <a:extLst>
                <a:ext uri="{FF2B5EF4-FFF2-40B4-BE49-F238E27FC236}">
                  <a16:creationId xmlns:a16="http://schemas.microsoft.com/office/drawing/2014/main" id="{3DCFD908-49F8-8CF7-E88B-D524D7D2DEE2}"/>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0" name="Google Shape;138;p3">
              <a:extLst>
                <a:ext uri="{FF2B5EF4-FFF2-40B4-BE49-F238E27FC236}">
                  <a16:creationId xmlns:a16="http://schemas.microsoft.com/office/drawing/2014/main" id="{867D1ED3-A876-0AD7-0CB0-EA0386C1D7AD}"/>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1" name="Google Shape;139;p3">
              <a:extLst>
                <a:ext uri="{FF2B5EF4-FFF2-40B4-BE49-F238E27FC236}">
                  <a16:creationId xmlns:a16="http://schemas.microsoft.com/office/drawing/2014/main" id="{ABBA9E58-A490-EB7A-B582-FF0424E65AA8}"/>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2" name="Google Shape;140;p3">
              <a:extLst>
                <a:ext uri="{FF2B5EF4-FFF2-40B4-BE49-F238E27FC236}">
                  <a16:creationId xmlns:a16="http://schemas.microsoft.com/office/drawing/2014/main" id="{0CBF51FD-5F53-F3F5-1172-D011936D32D0}"/>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3" name="Google Shape;141;p3">
              <a:extLst>
                <a:ext uri="{FF2B5EF4-FFF2-40B4-BE49-F238E27FC236}">
                  <a16:creationId xmlns:a16="http://schemas.microsoft.com/office/drawing/2014/main" id="{F589259E-956E-9298-F946-CCA53C12E0E3}"/>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4" name="Google Shape;142;p3">
              <a:extLst>
                <a:ext uri="{FF2B5EF4-FFF2-40B4-BE49-F238E27FC236}">
                  <a16:creationId xmlns:a16="http://schemas.microsoft.com/office/drawing/2014/main" id="{5AC3A30A-5075-CCDF-DD29-B31C87C3DE53}"/>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extLst>
      <p:ext uri="{BB962C8B-B14F-4D97-AF65-F5344CB8AC3E}">
        <p14:creationId xmlns:p14="http://schemas.microsoft.com/office/powerpoint/2010/main" val="726599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CB7E-4C50-C1A4-AC42-CF67DCC1C9EF}"/>
              </a:ext>
            </a:extLst>
          </p:cNvPr>
          <p:cNvSpPr>
            <a:spLocks noGrp="1"/>
          </p:cNvSpPr>
          <p:nvPr>
            <p:ph type="title"/>
          </p:nvPr>
        </p:nvSpPr>
        <p:spPr/>
        <p:txBody>
          <a:bodyPr/>
          <a:lstStyle/>
          <a:p>
            <a:r>
              <a:rPr lang="en-US" dirty="0"/>
              <a:t>Game 2: Jungle Awareness</a:t>
            </a:r>
          </a:p>
        </p:txBody>
      </p:sp>
      <p:sp>
        <p:nvSpPr>
          <p:cNvPr id="3" name="Content Placeholder 2">
            <a:extLst>
              <a:ext uri="{FF2B5EF4-FFF2-40B4-BE49-F238E27FC236}">
                <a16:creationId xmlns:a16="http://schemas.microsoft.com/office/drawing/2014/main" id="{4067EE8F-5F75-D644-E2A9-6C879995E3D6}"/>
              </a:ext>
            </a:extLst>
          </p:cNvPr>
          <p:cNvSpPr>
            <a:spLocks noGrp="1"/>
          </p:cNvSpPr>
          <p:nvPr>
            <p:ph idx="1"/>
          </p:nvPr>
        </p:nvSpPr>
        <p:spPr>
          <a:xfrm>
            <a:off x="838200" y="1825625"/>
            <a:ext cx="6941127" cy="4351338"/>
          </a:xfrm>
        </p:spPr>
        <p:txBody>
          <a:bodyPr/>
          <a:lstStyle/>
          <a:p>
            <a:r>
              <a:rPr lang="en-US" b="1" dirty="0"/>
              <a:t>Objective:</a:t>
            </a:r>
          </a:p>
          <a:p>
            <a:pPr lvl="1"/>
            <a:endParaRPr lang="en-US" b="1" dirty="0"/>
          </a:p>
          <a:p>
            <a:pPr lvl="1"/>
            <a:r>
              <a:rPr lang="en-US" dirty="0"/>
              <a:t>This game enhances auditory awareness and selective attention by training players to detect and localize specific sounds in a complex auditory environment. </a:t>
            </a:r>
          </a:p>
          <a:p>
            <a:pPr lvl="1"/>
            <a:r>
              <a:rPr lang="en-US" dirty="0"/>
              <a:t>This skill is particularly useful for tinnitus patients, helping them improve their ability to focus on relevant sounds while filtering out background noise.</a:t>
            </a:r>
          </a:p>
        </p:txBody>
      </p:sp>
      <p:pic>
        <p:nvPicPr>
          <p:cNvPr id="5122" name="Picture 2">
            <a:extLst>
              <a:ext uri="{FF2B5EF4-FFF2-40B4-BE49-F238E27FC236}">
                <a16:creationId xmlns:a16="http://schemas.microsoft.com/office/drawing/2014/main" id="{05F7262E-A806-E0AD-F745-809905BD49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6418" y="1933503"/>
            <a:ext cx="4135582" cy="4135582"/>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oogle Shape;125;p3">
            <a:extLst>
              <a:ext uri="{FF2B5EF4-FFF2-40B4-BE49-F238E27FC236}">
                <a16:creationId xmlns:a16="http://schemas.microsoft.com/office/drawing/2014/main" id="{5AEEC360-7FE0-CFCD-FD62-A2B5803909C5}"/>
              </a:ext>
            </a:extLst>
          </p:cNvPr>
          <p:cNvGrpSpPr/>
          <p:nvPr/>
        </p:nvGrpSpPr>
        <p:grpSpPr>
          <a:xfrm>
            <a:off x="9724011" y="6370822"/>
            <a:ext cx="2387815" cy="427242"/>
            <a:chOff x="5982298" y="3344706"/>
            <a:chExt cx="1051063" cy="231415"/>
          </a:xfrm>
        </p:grpSpPr>
        <p:cxnSp>
          <p:nvCxnSpPr>
            <p:cNvPr id="5" name="Google Shape;126;p3">
              <a:extLst>
                <a:ext uri="{FF2B5EF4-FFF2-40B4-BE49-F238E27FC236}">
                  <a16:creationId xmlns:a16="http://schemas.microsoft.com/office/drawing/2014/main" id="{A8071DC2-2698-EDDA-C48E-F3AF83F2763C}"/>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6" name="Google Shape;127;p3">
              <a:extLst>
                <a:ext uri="{FF2B5EF4-FFF2-40B4-BE49-F238E27FC236}">
                  <a16:creationId xmlns:a16="http://schemas.microsoft.com/office/drawing/2014/main" id="{5ACB3932-1A47-0B67-4874-FB8884C76371}"/>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7" name="Google Shape;128;p3">
              <a:extLst>
                <a:ext uri="{FF2B5EF4-FFF2-40B4-BE49-F238E27FC236}">
                  <a16:creationId xmlns:a16="http://schemas.microsoft.com/office/drawing/2014/main" id="{00937EF6-32A9-3FE2-DE30-779A0F9E393B}"/>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8" name="Google Shape;129;p3">
              <a:extLst>
                <a:ext uri="{FF2B5EF4-FFF2-40B4-BE49-F238E27FC236}">
                  <a16:creationId xmlns:a16="http://schemas.microsoft.com/office/drawing/2014/main" id="{4BD591C6-CC17-FCDF-363A-CBE6AAFCE50E}"/>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9" name="Google Shape;130;p3">
              <a:extLst>
                <a:ext uri="{FF2B5EF4-FFF2-40B4-BE49-F238E27FC236}">
                  <a16:creationId xmlns:a16="http://schemas.microsoft.com/office/drawing/2014/main" id="{B0F7B995-446D-0854-2E3F-6D930AE3BC1E}"/>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0" name="Google Shape;131;p3">
              <a:extLst>
                <a:ext uri="{FF2B5EF4-FFF2-40B4-BE49-F238E27FC236}">
                  <a16:creationId xmlns:a16="http://schemas.microsoft.com/office/drawing/2014/main" id="{5A0BE6B5-4519-2571-6B92-E383004E363F}"/>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1" name="Google Shape;132;p3">
              <a:extLst>
                <a:ext uri="{FF2B5EF4-FFF2-40B4-BE49-F238E27FC236}">
                  <a16:creationId xmlns:a16="http://schemas.microsoft.com/office/drawing/2014/main" id="{C34BD117-83A2-B7F6-4EF1-299A214761DE}"/>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2" name="Google Shape;133;p3">
              <a:extLst>
                <a:ext uri="{FF2B5EF4-FFF2-40B4-BE49-F238E27FC236}">
                  <a16:creationId xmlns:a16="http://schemas.microsoft.com/office/drawing/2014/main" id="{92E282A2-82A0-8F52-86EE-51B0E625A777}"/>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 name="Google Shape;134;p3">
              <a:extLst>
                <a:ext uri="{FF2B5EF4-FFF2-40B4-BE49-F238E27FC236}">
                  <a16:creationId xmlns:a16="http://schemas.microsoft.com/office/drawing/2014/main" id="{55D78842-FB51-B0B5-D1DF-697ECB3A1447}"/>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4" name="Google Shape;135;p3">
              <a:extLst>
                <a:ext uri="{FF2B5EF4-FFF2-40B4-BE49-F238E27FC236}">
                  <a16:creationId xmlns:a16="http://schemas.microsoft.com/office/drawing/2014/main" id="{0C324B2C-6EE6-79D5-47C5-ED040AD34452}"/>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5" name="Google Shape;136;p3">
              <a:extLst>
                <a:ext uri="{FF2B5EF4-FFF2-40B4-BE49-F238E27FC236}">
                  <a16:creationId xmlns:a16="http://schemas.microsoft.com/office/drawing/2014/main" id="{E1774E01-BEA1-DC14-D644-00FB88FF4CEE}"/>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6" name="Google Shape;137;p3">
              <a:extLst>
                <a:ext uri="{FF2B5EF4-FFF2-40B4-BE49-F238E27FC236}">
                  <a16:creationId xmlns:a16="http://schemas.microsoft.com/office/drawing/2014/main" id="{B1A8759F-21BC-9381-0CDC-AD31F8EC5EDF}"/>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7" name="Google Shape;138;p3">
              <a:extLst>
                <a:ext uri="{FF2B5EF4-FFF2-40B4-BE49-F238E27FC236}">
                  <a16:creationId xmlns:a16="http://schemas.microsoft.com/office/drawing/2014/main" id="{95FE2FD1-62CB-8A01-133C-876EA94974F5}"/>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8" name="Google Shape;139;p3">
              <a:extLst>
                <a:ext uri="{FF2B5EF4-FFF2-40B4-BE49-F238E27FC236}">
                  <a16:creationId xmlns:a16="http://schemas.microsoft.com/office/drawing/2014/main" id="{F88B4651-19B5-64F8-E274-F17E1922D1E3}"/>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9" name="Google Shape;140;p3">
              <a:extLst>
                <a:ext uri="{FF2B5EF4-FFF2-40B4-BE49-F238E27FC236}">
                  <a16:creationId xmlns:a16="http://schemas.microsoft.com/office/drawing/2014/main" id="{99AA3D3C-4140-1E16-9FA1-5ABE917AB49B}"/>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0" name="Google Shape;141;p3">
              <a:extLst>
                <a:ext uri="{FF2B5EF4-FFF2-40B4-BE49-F238E27FC236}">
                  <a16:creationId xmlns:a16="http://schemas.microsoft.com/office/drawing/2014/main" id="{77C29ADB-3269-3863-9DE5-56023F31CB11}"/>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1" name="Google Shape;142;p3">
              <a:extLst>
                <a:ext uri="{FF2B5EF4-FFF2-40B4-BE49-F238E27FC236}">
                  <a16:creationId xmlns:a16="http://schemas.microsoft.com/office/drawing/2014/main" id="{FDDEFC3D-B4D9-1CC5-4066-A991C375C880}"/>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extLst>
      <p:ext uri="{BB962C8B-B14F-4D97-AF65-F5344CB8AC3E}">
        <p14:creationId xmlns:p14="http://schemas.microsoft.com/office/powerpoint/2010/main" val="413172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9A522-934C-0573-42DB-D0686DC758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ADD44F-32D1-95D9-C4C4-431E8A54D123}"/>
              </a:ext>
            </a:extLst>
          </p:cNvPr>
          <p:cNvSpPr>
            <a:spLocks noGrp="1"/>
          </p:cNvSpPr>
          <p:nvPr>
            <p:ph type="title"/>
          </p:nvPr>
        </p:nvSpPr>
        <p:spPr/>
        <p:txBody>
          <a:bodyPr/>
          <a:lstStyle/>
          <a:p>
            <a:r>
              <a:rPr lang="en-US" dirty="0"/>
              <a:t>Game 2: Jungle Awareness</a:t>
            </a:r>
          </a:p>
        </p:txBody>
      </p:sp>
      <p:sp>
        <p:nvSpPr>
          <p:cNvPr id="3" name="Content Placeholder 2">
            <a:extLst>
              <a:ext uri="{FF2B5EF4-FFF2-40B4-BE49-F238E27FC236}">
                <a16:creationId xmlns:a16="http://schemas.microsoft.com/office/drawing/2014/main" id="{C3B6F84D-F309-A670-4498-CA2FCE34034E}"/>
              </a:ext>
            </a:extLst>
          </p:cNvPr>
          <p:cNvSpPr>
            <a:spLocks noGrp="1"/>
          </p:cNvSpPr>
          <p:nvPr>
            <p:ph idx="1"/>
          </p:nvPr>
        </p:nvSpPr>
        <p:spPr>
          <a:xfrm>
            <a:off x="838200" y="1825625"/>
            <a:ext cx="6941127" cy="4351338"/>
          </a:xfrm>
        </p:spPr>
        <p:txBody>
          <a:bodyPr>
            <a:normAutofit lnSpcReduction="10000"/>
          </a:bodyPr>
          <a:lstStyle/>
          <a:p>
            <a:r>
              <a:rPr lang="en-US" b="1" dirty="0"/>
              <a:t>Technology &amp; Content:</a:t>
            </a:r>
            <a:endParaRPr lang="en-US" dirty="0"/>
          </a:p>
          <a:p>
            <a:pPr lvl="1"/>
            <a:endParaRPr lang="en-US" b="1" dirty="0"/>
          </a:p>
          <a:p>
            <a:pPr lvl="1"/>
            <a:r>
              <a:rPr lang="en-US" dirty="0"/>
              <a:t>High-quality, spatially positioned audio enhances realism.</a:t>
            </a:r>
          </a:p>
          <a:p>
            <a:pPr lvl="1"/>
            <a:r>
              <a:rPr lang="en-US" dirty="0"/>
              <a:t>The landscape and sounds vary between sessions to maintain engagement.</a:t>
            </a:r>
          </a:p>
          <a:p>
            <a:pPr lvl="1"/>
            <a:endParaRPr lang="en-US" dirty="0"/>
          </a:p>
          <a:p>
            <a:r>
              <a:rPr lang="en-US" b="1" dirty="0"/>
              <a:t>Final outcome=&gt;</a:t>
            </a:r>
          </a:p>
          <a:p>
            <a:pPr lvl="1"/>
            <a:r>
              <a:rPr lang="en-US" dirty="0"/>
              <a:t>The </a:t>
            </a:r>
            <a:r>
              <a:rPr lang="en-US" b="1" dirty="0"/>
              <a:t>final outcome</a:t>
            </a:r>
            <a:r>
              <a:rPr lang="en-US" dirty="0"/>
              <a:t> is determined by the highest level successfully reached.</a:t>
            </a:r>
          </a:p>
          <a:p>
            <a:pPr lvl="1"/>
            <a:r>
              <a:rPr lang="en-US" dirty="0"/>
              <a:t>Budges representing achievement (with positive wording) are provided.</a:t>
            </a:r>
          </a:p>
          <a:p>
            <a:endParaRPr lang="en-US" dirty="0"/>
          </a:p>
        </p:txBody>
      </p:sp>
      <p:pic>
        <p:nvPicPr>
          <p:cNvPr id="5122" name="Picture 2">
            <a:extLst>
              <a:ext uri="{FF2B5EF4-FFF2-40B4-BE49-F238E27FC236}">
                <a16:creationId xmlns:a16="http://schemas.microsoft.com/office/drawing/2014/main" id="{4D383667-91B7-E0C4-157E-E75FA2BF81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6418" y="1933503"/>
            <a:ext cx="4135582" cy="4135582"/>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oogle Shape;125;p3">
            <a:extLst>
              <a:ext uri="{FF2B5EF4-FFF2-40B4-BE49-F238E27FC236}">
                <a16:creationId xmlns:a16="http://schemas.microsoft.com/office/drawing/2014/main" id="{BF3E6F05-13C2-B53B-6819-EEF8D2399C44}"/>
              </a:ext>
            </a:extLst>
          </p:cNvPr>
          <p:cNvGrpSpPr/>
          <p:nvPr/>
        </p:nvGrpSpPr>
        <p:grpSpPr>
          <a:xfrm>
            <a:off x="9724011" y="6370822"/>
            <a:ext cx="2387815" cy="427242"/>
            <a:chOff x="5982298" y="3344706"/>
            <a:chExt cx="1051063" cy="231415"/>
          </a:xfrm>
        </p:grpSpPr>
        <p:cxnSp>
          <p:nvCxnSpPr>
            <p:cNvPr id="5" name="Google Shape;126;p3">
              <a:extLst>
                <a:ext uri="{FF2B5EF4-FFF2-40B4-BE49-F238E27FC236}">
                  <a16:creationId xmlns:a16="http://schemas.microsoft.com/office/drawing/2014/main" id="{7E09BAF3-50F5-116B-96A1-37B0089AFA99}"/>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6" name="Google Shape;127;p3">
              <a:extLst>
                <a:ext uri="{FF2B5EF4-FFF2-40B4-BE49-F238E27FC236}">
                  <a16:creationId xmlns:a16="http://schemas.microsoft.com/office/drawing/2014/main" id="{129061E2-F7C7-3686-C669-EF0ED80EF424}"/>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7" name="Google Shape;128;p3">
              <a:extLst>
                <a:ext uri="{FF2B5EF4-FFF2-40B4-BE49-F238E27FC236}">
                  <a16:creationId xmlns:a16="http://schemas.microsoft.com/office/drawing/2014/main" id="{5EA7807D-F4D8-EA79-5D39-40D35883C150}"/>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8" name="Google Shape;129;p3">
              <a:extLst>
                <a:ext uri="{FF2B5EF4-FFF2-40B4-BE49-F238E27FC236}">
                  <a16:creationId xmlns:a16="http://schemas.microsoft.com/office/drawing/2014/main" id="{FFB4B9E5-5105-BA1F-93AA-09F5B4D30DCA}"/>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9" name="Google Shape;130;p3">
              <a:extLst>
                <a:ext uri="{FF2B5EF4-FFF2-40B4-BE49-F238E27FC236}">
                  <a16:creationId xmlns:a16="http://schemas.microsoft.com/office/drawing/2014/main" id="{91B6FBCB-901A-70AB-0F1F-1C8A045F72BF}"/>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0" name="Google Shape;131;p3">
              <a:extLst>
                <a:ext uri="{FF2B5EF4-FFF2-40B4-BE49-F238E27FC236}">
                  <a16:creationId xmlns:a16="http://schemas.microsoft.com/office/drawing/2014/main" id="{2B6AF92B-9EC7-E336-628E-DA40461ED0FB}"/>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1" name="Google Shape;132;p3">
              <a:extLst>
                <a:ext uri="{FF2B5EF4-FFF2-40B4-BE49-F238E27FC236}">
                  <a16:creationId xmlns:a16="http://schemas.microsoft.com/office/drawing/2014/main" id="{5DC9B9E0-4F4F-2898-978D-35AE3338B75D}"/>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2" name="Google Shape;133;p3">
              <a:extLst>
                <a:ext uri="{FF2B5EF4-FFF2-40B4-BE49-F238E27FC236}">
                  <a16:creationId xmlns:a16="http://schemas.microsoft.com/office/drawing/2014/main" id="{8AB6C48C-2BF7-5B91-BD8F-3642B85814FF}"/>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 name="Google Shape;134;p3">
              <a:extLst>
                <a:ext uri="{FF2B5EF4-FFF2-40B4-BE49-F238E27FC236}">
                  <a16:creationId xmlns:a16="http://schemas.microsoft.com/office/drawing/2014/main" id="{C7CD94BF-42AA-0553-6160-939D58357BB5}"/>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4" name="Google Shape;135;p3">
              <a:extLst>
                <a:ext uri="{FF2B5EF4-FFF2-40B4-BE49-F238E27FC236}">
                  <a16:creationId xmlns:a16="http://schemas.microsoft.com/office/drawing/2014/main" id="{C246DE56-7B07-8F41-8165-DF74F2582768}"/>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5" name="Google Shape;136;p3">
              <a:extLst>
                <a:ext uri="{FF2B5EF4-FFF2-40B4-BE49-F238E27FC236}">
                  <a16:creationId xmlns:a16="http://schemas.microsoft.com/office/drawing/2014/main" id="{2C4DC9EA-C843-AF09-54AB-C05886DA1DCF}"/>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6" name="Google Shape;137;p3">
              <a:extLst>
                <a:ext uri="{FF2B5EF4-FFF2-40B4-BE49-F238E27FC236}">
                  <a16:creationId xmlns:a16="http://schemas.microsoft.com/office/drawing/2014/main" id="{12190F95-9DAA-EBC9-D43F-02E258ABCBA2}"/>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7" name="Google Shape;138;p3">
              <a:extLst>
                <a:ext uri="{FF2B5EF4-FFF2-40B4-BE49-F238E27FC236}">
                  <a16:creationId xmlns:a16="http://schemas.microsoft.com/office/drawing/2014/main" id="{8E2272BE-FDEA-0672-66D9-EFED5EAE76EF}"/>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8" name="Google Shape;139;p3">
              <a:extLst>
                <a:ext uri="{FF2B5EF4-FFF2-40B4-BE49-F238E27FC236}">
                  <a16:creationId xmlns:a16="http://schemas.microsoft.com/office/drawing/2014/main" id="{BDF187FD-0C09-8364-0AD9-1C08519984D7}"/>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9" name="Google Shape;140;p3">
              <a:extLst>
                <a:ext uri="{FF2B5EF4-FFF2-40B4-BE49-F238E27FC236}">
                  <a16:creationId xmlns:a16="http://schemas.microsoft.com/office/drawing/2014/main" id="{FE92D6F0-0867-6065-D4E7-CAE94BAC3EEC}"/>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0" name="Google Shape;141;p3">
              <a:extLst>
                <a:ext uri="{FF2B5EF4-FFF2-40B4-BE49-F238E27FC236}">
                  <a16:creationId xmlns:a16="http://schemas.microsoft.com/office/drawing/2014/main" id="{BA77EE71-F76C-AD8B-3DE1-2C87F71FD737}"/>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1" name="Google Shape;142;p3">
              <a:extLst>
                <a:ext uri="{FF2B5EF4-FFF2-40B4-BE49-F238E27FC236}">
                  <a16:creationId xmlns:a16="http://schemas.microsoft.com/office/drawing/2014/main" id="{5096AAA1-E2B4-88A7-099A-92D61DC882B5}"/>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extLst>
      <p:ext uri="{BB962C8B-B14F-4D97-AF65-F5344CB8AC3E}">
        <p14:creationId xmlns:p14="http://schemas.microsoft.com/office/powerpoint/2010/main" val="3566835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3F1A7-0662-06F9-9320-5EC9BBE5BFF7}"/>
              </a:ext>
            </a:extLst>
          </p:cNvPr>
          <p:cNvSpPr>
            <a:spLocks noGrp="1"/>
          </p:cNvSpPr>
          <p:nvPr>
            <p:ph type="title"/>
          </p:nvPr>
        </p:nvSpPr>
        <p:spPr/>
        <p:txBody>
          <a:bodyPr/>
          <a:lstStyle/>
          <a:p>
            <a:r>
              <a:rPr lang="en-US" dirty="0"/>
              <a:t>Game 3: Spot the Musical Pattern</a:t>
            </a:r>
          </a:p>
        </p:txBody>
      </p:sp>
      <p:sp>
        <p:nvSpPr>
          <p:cNvPr id="3" name="Content Placeholder 2">
            <a:extLst>
              <a:ext uri="{FF2B5EF4-FFF2-40B4-BE49-F238E27FC236}">
                <a16:creationId xmlns:a16="http://schemas.microsoft.com/office/drawing/2014/main" id="{28AD8478-56CD-A538-69D8-601D46F1294F}"/>
              </a:ext>
            </a:extLst>
          </p:cNvPr>
          <p:cNvSpPr>
            <a:spLocks noGrp="1"/>
          </p:cNvSpPr>
          <p:nvPr>
            <p:ph idx="1"/>
          </p:nvPr>
        </p:nvSpPr>
        <p:spPr>
          <a:xfrm>
            <a:off x="838200" y="1825625"/>
            <a:ext cx="6948055" cy="4351338"/>
          </a:xfrm>
        </p:spPr>
        <p:txBody>
          <a:bodyPr/>
          <a:lstStyle/>
          <a:p>
            <a:r>
              <a:rPr lang="en-US" b="1" dirty="0"/>
              <a:t>Objective:</a:t>
            </a:r>
          </a:p>
          <a:p>
            <a:endParaRPr lang="en-US" b="1" dirty="0"/>
          </a:p>
          <a:p>
            <a:pPr lvl="1"/>
            <a:r>
              <a:rPr lang="en-US" dirty="0"/>
              <a:t>This game enhances </a:t>
            </a:r>
            <a:r>
              <a:rPr lang="en-US" b="1" dirty="0"/>
              <a:t>auditory attention and pattern recognition</a:t>
            </a:r>
            <a:r>
              <a:rPr lang="en-US" dirty="0"/>
              <a:t>, training players to detect specific musical elements in complex soundscapes. </a:t>
            </a:r>
          </a:p>
          <a:p>
            <a:pPr lvl="1"/>
            <a:r>
              <a:rPr lang="en-US" dirty="0"/>
              <a:t>By improving focus on timbre, rhythm, and melody, it supports tinnitus patients in refining their ability to follow structured auditory cues in noisy environments.</a:t>
            </a:r>
          </a:p>
          <a:p>
            <a:endParaRPr lang="en-US" dirty="0"/>
          </a:p>
        </p:txBody>
      </p:sp>
      <p:grpSp>
        <p:nvGrpSpPr>
          <p:cNvPr id="6" name="Google Shape;125;p3">
            <a:extLst>
              <a:ext uri="{FF2B5EF4-FFF2-40B4-BE49-F238E27FC236}">
                <a16:creationId xmlns:a16="http://schemas.microsoft.com/office/drawing/2014/main" id="{3A4B2E4A-2BDE-735C-39C5-B70AF03A43EC}"/>
              </a:ext>
            </a:extLst>
          </p:cNvPr>
          <p:cNvGrpSpPr/>
          <p:nvPr/>
        </p:nvGrpSpPr>
        <p:grpSpPr>
          <a:xfrm>
            <a:off x="9724011" y="6370822"/>
            <a:ext cx="2387815" cy="427242"/>
            <a:chOff x="5982298" y="3344706"/>
            <a:chExt cx="1051063" cy="231415"/>
          </a:xfrm>
        </p:grpSpPr>
        <p:cxnSp>
          <p:nvCxnSpPr>
            <p:cNvPr id="7" name="Google Shape;126;p3">
              <a:extLst>
                <a:ext uri="{FF2B5EF4-FFF2-40B4-BE49-F238E27FC236}">
                  <a16:creationId xmlns:a16="http://schemas.microsoft.com/office/drawing/2014/main" id="{491F4B32-1F7B-BA53-CA27-D831F2804EDC}"/>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8" name="Google Shape;127;p3">
              <a:extLst>
                <a:ext uri="{FF2B5EF4-FFF2-40B4-BE49-F238E27FC236}">
                  <a16:creationId xmlns:a16="http://schemas.microsoft.com/office/drawing/2014/main" id="{D6966BC1-9F57-3795-4DC5-2C558E049368}"/>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9" name="Google Shape;128;p3">
              <a:extLst>
                <a:ext uri="{FF2B5EF4-FFF2-40B4-BE49-F238E27FC236}">
                  <a16:creationId xmlns:a16="http://schemas.microsoft.com/office/drawing/2014/main" id="{0F3106F4-A4C1-E0CE-46C1-239107353AF2}"/>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0" name="Google Shape;129;p3">
              <a:extLst>
                <a:ext uri="{FF2B5EF4-FFF2-40B4-BE49-F238E27FC236}">
                  <a16:creationId xmlns:a16="http://schemas.microsoft.com/office/drawing/2014/main" id="{5085093F-A177-E02A-6FC1-6FDB4C9679AD}"/>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1" name="Google Shape;130;p3">
              <a:extLst>
                <a:ext uri="{FF2B5EF4-FFF2-40B4-BE49-F238E27FC236}">
                  <a16:creationId xmlns:a16="http://schemas.microsoft.com/office/drawing/2014/main" id="{E147A229-2462-7CCC-048D-A67D085A21C3}"/>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2" name="Google Shape;131;p3">
              <a:extLst>
                <a:ext uri="{FF2B5EF4-FFF2-40B4-BE49-F238E27FC236}">
                  <a16:creationId xmlns:a16="http://schemas.microsoft.com/office/drawing/2014/main" id="{C6867FD0-3604-8822-B16F-923EA32F17AE}"/>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 name="Google Shape;132;p3">
              <a:extLst>
                <a:ext uri="{FF2B5EF4-FFF2-40B4-BE49-F238E27FC236}">
                  <a16:creationId xmlns:a16="http://schemas.microsoft.com/office/drawing/2014/main" id="{838E7247-912F-1F64-0025-91436D75AD5F}"/>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 name="Google Shape;133;p3">
              <a:extLst>
                <a:ext uri="{FF2B5EF4-FFF2-40B4-BE49-F238E27FC236}">
                  <a16:creationId xmlns:a16="http://schemas.microsoft.com/office/drawing/2014/main" id="{E090F119-D4AA-89D9-3FD7-F0117289EE6D}"/>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5" name="Google Shape;134;p3">
              <a:extLst>
                <a:ext uri="{FF2B5EF4-FFF2-40B4-BE49-F238E27FC236}">
                  <a16:creationId xmlns:a16="http://schemas.microsoft.com/office/drawing/2014/main" id="{6F86EBC6-CBFC-036B-379B-385178C33405}"/>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6" name="Google Shape;135;p3">
              <a:extLst>
                <a:ext uri="{FF2B5EF4-FFF2-40B4-BE49-F238E27FC236}">
                  <a16:creationId xmlns:a16="http://schemas.microsoft.com/office/drawing/2014/main" id="{12AEFE76-38A7-1843-B6E3-9E4E788A9EDE}"/>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7" name="Google Shape;136;p3">
              <a:extLst>
                <a:ext uri="{FF2B5EF4-FFF2-40B4-BE49-F238E27FC236}">
                  <a16:creationId xmlns:a16="http://schemas.microsoft.com/office/drawing/2014/main" id="{CF851F31-0F1F-43D8-073A-791B85886FEE}"/>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8" name="Google Shape;137;p3">
              <a:extLst>
                <a:ext uri="{FF2B5EF4-FFF2-40B4-BE49-F238E27FC236}">
                  <a16:creationId xmlns:a16="http://schemas.microsoft.com/office/drawing/2014/main" id="{7EB9167E-F9F6-720D-A7F1-A26A6E046BB9}"/>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9" name="Google Shape;138;p3">
              <a:extLst>
                <a:ext uri="{FF2B5EF4-FFF2-40B4-BE49-F238E27FC236}">
                  <a16:creationId xmlns:a16="http://schemas.microsoft.com/office/drawing/2014/main" id="{6DB48C19-47F1-B400-41DF-D315FF2E43A1}"/>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0" name="Google Shape;139;p3">
              <a:extLst>
                <a:ext uri="{FF2B5EF4-FFF2-40B4-BE49-F238E27FC236}">
                  <a16:creationId xmlns:a16="http://schemas.microsoft.com/office/drawing/2014/main" id="{222FB0DE-4B1D-9C73-A3DF-EE1BF6B3CF78}"/>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1" name="Google Shape;140;p3">
              <a:extLst>
                <a:ext uri="{FF2B5EF4-FFF2-40B4-BE49-F238E27FC236}">
                  <a16:creationId xmlns:a16="http://schemas.microsoft.com/office/drawing/2014/main" id="{F5606F5D-5B2F-88D8-0F74-FD152484F43C}"/>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2" name="Google Shape;141;p3">
              <a:extLst>
                <a:ext uri="{FF2B5EF4-FFF2-40B4-BE49-F238E27FC236}">
                  <a16:creationId xmlns:a16="http://schemas.microsoft.com/office/drawing/2014/main" id="{B61F6482-8BA5-9360-B0C4-9D4866EC05B3}"/>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3" name="Google Shape;142;p3">
              <a:extLst>
                <a:ext uri="{FF2B5EF4-FFF2-40B4-BE49-F238E27FC236}">
                  <a16:creationId xmlns:a16="http://schemas.microsoft.com/office/drawing/2014/main" id="{41847EED-0A71-F0E4-44C9-C20047F7C21F}"/>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grpSp>
        <p:nvGrpSpPr>
          <p:cNvPr id="40" name="Group 39">
            <a:extLst>
              <a:ext uri="{FF2B5EF4-FFF2-40B4-BE49-F238E27FC236}">
                <a16:creationId xmlns:a16="http://schemas.microsoft.com/office/drawing/2014/main" id="{1B5FE0CC-86E8-C767-061D-6B4A270BF083}"/>
              </a:ext>
            </a:extLst>
          </p:cNvPr>
          <p:cNvGrpSpPr/>
          <p:nvPr/>
        </p:nvGrpSpPr>
        <p:grpSpPr>
          <a:xfrm>
            <a:off x="8045570" y="1869715"/>
            <a:ext cx="4146430" cy="4214783"/>
            <a:chOff x="8045570" y="1869715"/>
            <a:chExt cx="4146430" cy="4214783"/>
          </a:xfrm>
        </p:grpSpPr>
        <p:sp>
          <p:nvSpPr>
            <p:cNvPr id="5" name="Rectangle 4">
              <a:extLst>
                <a:ext uri="{FF2B5EF4-FFF2-40B4-BE49-F238E27FC236}">
                  <a16:creationId xmlns:a16="http://schemas.microsoft.com/office/drawing/2014/main" id="{9ECC470A-D05A-6411-BCB0-F18406AD5B7B}"/>
                </a:ext>
              </a:extLst>
            </p:cNvPr>
            <p:cNvSpPr/>
            <p:nvPr/>
          </p:nvSpPr>
          <p:spPr>
            <a:xfrm>
              <a:off x="8045570" y="1938068"/>
              <a:ext cx="4146430" cy="4146430"/>
            </a:xfrm>
            <a:prstGeom prst="rect">
              <a:avLst/>
            </a:prstGeom>
            <a:solidFill>
              <a:srgbClr val="E2C19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Δημιουργημένη εικόνα">
              <a:extLst>
                <a:ext uri="{FF2B5EF4-FFF2-40B4-BE49-F238E27FC236}">
                  <a16:creationId xmlns:a16="http://schemas.microsoft.com/office/drawing/2014/main" id="{9F204120-D6A0-7CBC-1A82-1F43609BE117}"/>
                </a:ext>
              </a:extLst>
            </p:cNvPr>
            <p:cNvPicPr>
              <a:picLocks noChangeAspect="1" noChangeArrowheads="1"/>
            </p:cNvPicPr>
            <p:nvPr/>
          </p:nvPicPr>
          <p:blipFill>
            <a:blip r:embed="rId2">
              <a:clrChange>
                <a:clrFrom>
                  <a:srgbClr val="E3CCB1"/>
                </a:clrFrom>
                <a:clrTo>
                  <a:srgbClr val="E3CCB1">
                    <a:alpha val="0"/>
                  </a:srgbClr>
                </a:clrTo>
              </a:clrChange>
              <a:extLst>
                <a:ext uri="{28A0092B-C50C-407E-A947-70E740481C1C}">
                  <a14:useLocalDpi xmlns:a14="http://schemas.microsoft.com/office/drawing/2010/main" val="0"/>
                </a:ext>
              </a:extLst>
            </a:blip>
            <a:srcRect/>
            <a:stretch>
              <a:fillRect/>
            </a:stretch>
          </p:blipFill>
          <p:spPr bwMode="auto">
            <a:xfrm>
              <a:off x="8891248" y="1958876"/>
              <a:ext cx="2738324" cy="410748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F7BB045-1216-76E7-3DB8-62C2A928C829}"/>
                </a:ext>
              </a:extLst>
            </p:cNvPr>
            <p:cNvSpPr/>
            <p:nvPr/>
          </p:nvSpPr>
          <p:spPr>
            <a:xfrm>
              <a:off x="9153525" y="2192984"/>
              <a:ext cx="952500" cy="683566"/>
            </a:xfrm>
            <a:prstGeom prst="rect">
              <a:avLst/>
            </a:prstGeom>
            <a:solidFill>
              <a:srgbClr val="EBD4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grpSp>
          <p:nvGrpSpPr>
            <p:cNvPr id="37" name="Group 36">
              <a:extLst>
                <a:ext uri="{FF2B5EF4-FFF2-40B4-BE49-F238E27FC236}">
                  <a16:creationId xmlns:a16="http://schemas.microsoft.com/office/drawing/2014/main" id="{955CC042-9804-19D0-C417-F852ACFA204B}"/>
                </a:ext>
              </a:extLst>
            </p:cNvPr>
            <p:cNvGrpSpPr/>
            <p:nvPr/>
          </p:nvGrpSpPr>
          <p:grpSpPr>
            <a:xfrm>
              <a:off x="9082087" y="2607881"/>
              <a:ext cx="1095375" cy="261937"/>
              <a:chOff x="914400" y="6022976"/>
              <a:chExt cx="1095375" cy="261937"/>
            </a:xfrm>
          </p:grpSpPr>
          <p:cxnSp>
            <p:nvCxnSpPr>
              <p:cNvPr id="25" name="Straight Connector 24">
                <a:extLst>
                  <a:ext uri="{FF2B5EF4-FFF2-40B4-BE49-F238E27FC236}">
                    <a16:creationId xmlns:a16="http://schemas.microsoft.com/office/drawing/2014/main" id="{3A061AAB-2159-B74A-7308-5E3DCEF4A55E}"/>
                  </a:ext>
                </a:extLst>
              </p:cNvPr>
              <p:cNvCxnSpPr>
                <a:cxnSpLocks/>
              </p:cNvCxnSpPr>
              <p:nvPr/>
            </p:nvCxnSpPr>
            <p:spPr>
              <a:xfrm>
                <a:off x="914400" y="6176963"/>
                <a:ext cx="168275"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A0B763F4-56A1-9984-8D02-2392DDC9EF1E}"/>
                  </a:ext>
                </a:extLst>
              </p:cNvPr>
              <p:cNvCxnSpPr>
                <a:cxnSpLocks/>
              </p:cNvCxnSpPr>
              <p:nvPr/>
            </p:nvCxnSpPr>
            <p:spPr>
              <a:xfrm>
                <a:off x="1117600" y="6022976"/>
                <a:ext cx="158750"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AB210554-E688-3BDD-88AF-67314FFC820E}"/>
                  </a:ext>
                </a:extLst>
              </p:cNvPr>
              <p:cNvCxnSpPr>
                <a:cxnSpLocks/>
              </p:cNvCxnSpPr>
              <p:nvPr/>
            </p:nvCxnSpPr>
            <p:spPr>
              <a:xfrm>
                <a:off x="1289050" y="6284913"/>
                <a:ext cx="285750"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086D8688-7A17-B3DE-8BAA-2E0741B52EAC}"/>
                  </a:ext>
                </a:extLst>
              </p:cNvPr>
              <p:cNvCxnSpPr>
                <a:cxnSpLocks/>
              </p:cNvCxnSpPr>
              <p:nvPr/>
            </p:nvCxnSpPr>
            <p:spPr>
              <a:xfrm>
                <a:off x="1689100" y="6176963"/>
                <a:ext cx="85725"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FEAB5A9E-711A-C341-49C1-CB1D7E3EF9E7}"/>
                  </a:ext>
                </a:extLst>
              </p:cNvPr>
              <p:cNvCxnSpPr>
                <a:cxnSpLocks/>
              </p:cNvCxnSpPr>
              <p:nvPr/>
            </p:nvCxnSpPr>
            <p:spPr>
              <a:xfrm>
                <a:off x="1806575" y="6176963"/>
                <a:ext cx="85725"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DF94C7BE-C624-4D30-324B-5A95A214B463}"/>
                  </a:ext>
                </a:extLst>
              </p:cNvPr>
              <p:cNvCxnSpPr>
                <a:cxnSpLocks/>
              </p:cNvCxnSpPr>
              <p:nvPr/>
            </p:nvCxnSpPr>
            <p:spPr>
              <a:xfrm>
                <a:off x="1924050" y="6176963"/>
                <a:ext cx="85725" cy="0"/>
              </a:xfrm>
              <a:prstGeom prst="line">
                <a:avLst/>
              </a:prstGeom>
              <a:ln w="38100"/>
            </p:spPr>
            <p:style>
              <a:lnRef idx="2">
                <a:schemeClr val="accent1"/>
              </a:lnRef>
              <a:fillRef idx="0">
                <a:schemeClr val="accent1"/>
              </a:fillRef>
              <a:effectRef idx="1">
                <a:schemeClr val="accent1"/>
              </a:effectRef>
              <a:fontRef idx="minor">
                <a:schemeClr val="tx1"/>
              </a:fontRef>
            </p:style>
          </p:cxnSp>
        </p:grpSp>
        <p:pic>
          <p:nvPicPr>
            <p:cNvPr id="39" name="Graphic 38" descr="Trumpet with solid fill">
              <a:extLst>
                <a:ext uri="{FF2B5EF4-FFF2-40B4-BE49-F238E27FC236}">
                  <a16:creationId xmlns:a16="http://schemas.microsoft.com/office/drawing/2014/main" id="{F448D599-6F68-B42E-F9DD-F234CE9CE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10674" y="1869715"/>
              <a:ext cx="914400" cy="914400"/>
            </a:xfrm>
            <a:prstGeom prst="rect">
              <a:avLst/>
            </a:prstGeom>
          </p:spPr>
        </p:pic>
      </p:grpSp>
    </p:spTree>
    <p:extLst>
      <p:ext uri="{BB962C8B-B14F-4D97-AF65-F5344CB8AC3E}">
        <p14:creationId xmlns:p14="http://schemas.microsoft.com/office/powerpoint/2010/main" val="432300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FD6602-2A25-FD6B-EB92-039901FE46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D10150-56E8-062A-CAEC-B8592CE8B435}"/>
              </a:ext>
            </a:extLst>
          </p:cNvPr>
          <p:cNvSpPr>
            <a:spLocks noGrp="1"/>
          </p:cNvSpPr>
          <p:nvPr>
            <p:ph type="title"/>
          </p:nvPr>
        </p:nvSpPr>
        <p:spPr/>
        <p:txBody>
          <a:bodyPr/>
          <a:lstStyle/>
          <a:p>
            <a:r>
              <a:rPr lang="en-US" dirty="0"/>
              <a:t>Game 3: Spot the Musical Pattern</a:t>
            </a:r>
          </a:p>
        </p:txBody>
      </p:sp>
      <p:sp>
        <p:nvSpPr>
          <p:cNvPr id="3" name="Content Placeholder 2">
            <a:extLst>
              <a:ext uri="{FF2B5EF4-FFF2-40B4-BE49-F238E27FC236}">
                <a16:creationId xmlns:a16="http://schemas.microsoft.com/office/drawing/2014/main" id="{A4BF520C-B39C-9A92-F141-FB96BC753822}"/>
              </a:ext>
            </a:extLst>
          </p:cNvPr>
          <p:cNvSpPr>
            <a:spLocks noGrp="1"/>
          </p:cNvSpPr>
          <p:nvPr>
            <p:ph idx="1"/>
          </p:nvPr>
        </p:nvSpPr>
        <p:spPr>
          <a:xfrm>
            <a:off x="838200" y="1825625"/>
            <a:ext cx="6948055" cy="4351338"/>
          </a:xfrm>
        </p:spPr>
        <p:txBody>
          <a:bodyPr>
            <a:normAutofit lnSpcReduction="10000"/>
          </a:bodyPr>
          <a:lstStyle/>
          <a:p>
            <a:r>
              <a:rPr lang="en-US" b="1" dirty="0"/>
              <a:t>Technology &amp; Content:</a:t>
            </a:r>
            <a:endParaRPr lang="en-US" dirty="0"/>
          </a:p>
          <a:p>
            <a:endParaRPr lang="en-US" b="1" dirty="0"/>
          </a:p>
          <a:p>
            <a:pPr lvl="1"/>
            <a:r>
              <a:rPr lang="en-US" dirty="0"/>
              <a:t>AI-generated musical excerpts ensure variety across sessions.</a:t>
            </a:r>
          </a:p>
          <a:p>
            <a:pPr lvl="1"/>
            <a:r>
              <a:rPr lang="en-US" dirty="0"/>
              <a:t>The visual representation adapts based on the target feature (instrument, rhythm, melody).</a:t>
            </a:r>
          </a:p>
          <a:p>
            <a:pPr lvl="1"/>
            <a:endParaRPr lang="en-US" dirty="0"/>
          </a:p>
          <a:p>
            <a:r>
              <a:rPr lang="en-US" b="1" dirty="0"/>
              <a:t>Final outcome=&gt;</a:t>
            </a:r>
          </a:p>
          <a:p>
            <a:pPr lvl="1"/>
            <a:r>
              <a:rPr lang="en-US" dirty="0"/>
              <a:t>The </a:t>
            </a:r>
            <a:r>
              <a:rPr lang="en-US" b="1" dirty="0"/>
              <a:t>final outcome</a:t>
            </a:r>
            <a:r>
              <a:rPr lang="en-US" dirty="0"/>
              <a:t> is determined by the highest level successfully reached.</a:t>
            </a:r>
          </a:p>
          <a:p>
            <a:pPr lvl="1"/>
            <a:r>
              <a:rPr lang="en-US" dirty="0"/>
              <a:t>Budges representing achievement (with positive wording) are provided.</a:t>
            </a:r>
          </a:p>
          <a:p>
            <a:pPr lvl="1"/>
            <a:endParaRPr lang="en-US" dirty="0"/>
          </a:p>
          <a:p>
            <a:endParaRPr lang="en-US" dirty="0"/>
          </a:p>
        </p:txBody>
      </p:sp>
      <p:grpSp>
        <p:nvGrpSpPr>
          <p:cNvPr id="6" name="Google Shape;125;p3">
            <a:extLst>
              <a:ext uri="{FF2B5EF4-FFF2-40B4-BE49-F238E27FC236}">
                <a16:creationId xmlns:a16="http://schemas.microsoft.com/office/drawing/2014/main" id="{4B37E90A-CC50-BDBD-982C-26F3E378388E}"/>
              </a:ext>
            </a:extLst>
          </p:cNvPr>
          <p:cNvGrpSpPr/>
          <p:nvPr/>
        </p:nvGrpSpPr>
        <p:grpSpPr>
          <a:xfrm>
            <a:off x="9724011" y="6370822"/>
            <a:ext cx="2387815" cy="427242"/>
            <a:chOff x="5982298" y="3344706"/>
            <a:chExt cx="1051063" cy="231415"/>
          </a:xfrm>
        </p:grpSpPr>
        <p:cxnSp>
          <p:nvCxnSpPr>
            <p:cNvPr id="7" name="Google Shape;126;p3">
              <a:extLst>
                <a:ext uri="{FF2B5EF4-FFF2-40B4-BE49-F238E27FC236}">
                  <a16:creationId xmlns:a16="http://schemas.microsoft.com/office/drawing/2014/main" id="{42D2CB99-12F1-757C-6BAA-FEEF8DF2487C}"/>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8" name="Google Shape;127;p3">
              <a:extLst>
                <a:ext uri="{FF2B5EF4-FFF2-40B4-BE49-F238E27FC236}">
                  <a16:creationId xmlns:a16="http://schemas.microsoft.com/office/drawing/2014/main" id="{C406C85A-C411-0CD6-7DF8-CCDD2CDFBFA3}"/>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9" name="Google Shape;128;p3">
              <a:extLst>
                <a:ext uri="{FF2B5EF4-FFF2-40B4-BE49-F238E27FC236}">
                  <a16:creationId xmlns:a16="http://schemas.microsoft.com/office/drawing/2014/main" id="{8BD2B850-9D0A-11F2-F201-45875252FAFC}"/>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0" name="Google Shape;129;p3">
              <a:extLst>
                <a:ext uri="{FF2B5EF4-FFF2-40B4-BE49-F238E27FC236}">
                  <a16:creationId xmlns:a16="http://schemas.microsoft.com/office/drawing/2014/main" id="{17CED966-99FF-49DB-F563-38A1021C9120}"/>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1" name="Google Shape;130;p3">
              <a:extLst>
                <a:ext uri="{FF2B5EF4-FFF2-40B4-BE49-F238E27FC236}">
                  <a16:creationId xmlns:a16="http://schemas.microsoft.com/office/drawing/2014/main" id="{39DD6602-5A79-B88A-F07E-2A3B663F39E0}"/>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2" name="Google Shape;131;p3">
              <a:extLst>
                <a:ext uri="{FF2B5EF4-FFF2-40B4-BE49-F238E27FC236}">
                  <a16:creationId xmlns:a16="http://schemas.microsoft.com/office/drawing/2014/main" id="{33F8D785-6F92-4029-620D-7F58828B82D5}"/>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 name="Google Shape;132;p3">
              <a:extLst>
                <a:ext uri="{FF2B5EF4-FFF2-40B4-BE49-F238E27FC236}">
                  <a16:creationId xmlns:a16="http://schemas.microsoft.com/office/drawing/2014/main" id="{1691ED03-A48C-D09E-6636-AB54B64D2F1C}"/>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 name="Google Shape;133;p3">
              <a:extLst>
                <a:ext uri="{FF2B5EF4-FFF2-40B4-BE49-F238E27FC236}">
                  <a16:creationId xmlns:a16="http://schemas.microsoft.com/office/drawing/2014/main" id="{F1D3327C-1E80-BCF9-9F6E-6B474A5BE2AA}"/>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5" name="Google Shape;134;p3">
              <a:extLst>
                <a:ext uri="{FF2B5EF4-FFF2-40B4-BE49-F238E27FC236}">
                  <a16:creationId xmlns:a16="http://schemas.microsoft.com/office/drawing/2014/main" id="{80539D31-8337-B8B4-D38F-BE003FC306CF}"/>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6" name="Google Shape;135;p3">
              <a:extLst>
                <a:ext uri="{FF2B5EF4-FFF2-40B4-BE49-F238E27FC236}">
                  <a16:creationId xmlns:a16="http://schemas.microsoft.com/office/drawing/2014/main" id="{D28CEC0B-068D-0A35-13FA-FC8735C29E03}"/>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7" name="Google Shape;136;p3">
              <a:extLst>
                <a:ext uri="{FF2B5EF4-FFF2-40B4-BE49-F238E27FC236}">
                  <a16:creationId xmlns:a16="http://schemas.microsoft.com/office/drawing/2014/main" id="{7A636050-9487-E5B6-A257-E5B9C7FF6FF4}"/>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8" name="Google Shape;137;p3">
              <a:extLst>
                <a:ext uri="{FF2B5EF4-FFF2-40B4-BE49-F238E27FC236}">
                  <a16:creationId xmlns:a16="http://schemas.microsoft.com/office/drawing/2014/main" id="{72897C14-E6C2-1296-2ABC-20C7024E6A99}"/>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9" name="Google Shape;138;p3">
              <a:extLst>
                <a:ext uri="{FF2B5EF4-FFF2-40B4-BE49-F238E27FC236}">
                  <a16:creationId xmlns:a16="http://schemas.microsoft.com/office/drawing/2014/main" id="{7917A55E-351F-8E11-CE54-446B4C0D20FD}"/>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0" name="Google Shape;139;p3">
              <a:extLst>
                <a:ext uri="{FF2B5EF4-FFF2-40B4-BE49-F238E27FC236}">
                  <a16:creationId xmlns:a16="http://schemas.microsoft.com/office/drawing/2014/main" id="{45B72AB2-96C2-A11A-9DA8-4500D3117F59}"/>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1" name="Google Shape;140;p3">
              <a:extLst>
                <a:ext uri="{FF2B5EF4-FFF2-40B4-BE49-F238E27FC236}">
                  <a16:creationId xmlns:a16="http://schemas.microsoft.com/office/drawing/2014/main" id="{7D30DD1E-8F04-2487-3507-53AF6438B910}"/>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2" name="Google Shape;141;p3">
              <a:extLst>
                <a:ext uri="{FF2B5EF4-FFF2-40B4-BE49-F238E27FC236}">
                  <a16:creationId xmlns:a16="http://schemas.microsoft.com/office/drawing/2014/main" id="{990DD3DB-A90F-0103-E6B3-2A5B2BA7A2E9}"/>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3" name="Google Shape;142;p3">
              <a:extLst>
                <a:ext uri="{FF2B5EF4-FFF2-40B4-BE49-F238E27FC236}">
                  <a16:creationId xmlns:a16="http://schemas.microsoft.com/office/drawing/2014/main" id="{49B7EE5A-DEAF-E04C-F103-73C34A0846A2}"/>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grpSp>
        <p:nvGrpSpPr>
          <p:cNvPr id="4" name="Group 3">
            <a:extLst>
              <a:ext uri="{FF2B5EF4-FFF2-40B4-BE49-F238E27FC236}">
                <a16:creationId xmlns:a16="http://schemas.microsoft.com/office/drawing/2014/main" id="{0BC1E8F0-6164-6327-7D29-65BFBFD6C06F}"/>
              </a:ext>
            </a:extLst>
          </p:cNvPr>
          <p:cNvGrpSpPr/>
          <p:nvPr/>
        </p:nvGrpSpPr>
        <p:grpSpPr>
          <a:xfrm>
            <a:off x="8045570" y="1869715"/>
            <a:ext cx="4146430" cy="4214783"/>
            <a:chOff x="8045570" y="1869715"/>
            <a:chExt cx="4146430" cy="4214783"/>
          </a:xfrm>
        </p:grpSpPr>
        <p:sp>
          <p:nvSpPr>
            <p:cNvPr id="24" name="Rectangle 23">
              <a:extLst>
                <a:ext uri="{FF2B5EF4-FFF2-40B4-BE49-F238E27FC236}">
                  <a16:creationId xmlns:a16="http://schemas.microsoft.com/office/drawing/2014/main" id="{9D1920E7-762D-3ACB-40F9-F1089F287810}"/>
                </a:ext>
              </a:extLst>
            </p:cNvPr>
            <p:cNvSpPr/>
            <p:nvPr/>
          </p:nvSpPr>
          <p:spPr>
            <a:xfrm>
              <a:off x="8045570" y="1938068"/>
              <a:ext cx="4146430" cy="4146430"/>
            </a:xfrm>
            <a:prstGeom prst="rect">
              <a:avLst/>
            </a:prstGeom>
            <a:solidFill>
              <a:srgbClr val="E2C19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 descr="Δημιουργημένη εικόνα">
              <a:extLst>
                <a:ext uri="{FF2B5EF4-FFF2-40B4-BE49-F238E27FC236}">
                  <a16:creationId xmlns:a16="http://schemas.microsoft.com/office/drawing/2014/main" id="{0A9CCD19-3E49-0B11-07E8-4E17A750094C}"/>
                </a:ext>
              </a:extLst>
            </p:cNvPr>
            <p:cNvPicPr>
              <a:picLocks noChangeAspect="1" noChangeArrowheads="1"/>
            </p:cNvPicPr>
            <p:nvPr/>
          </p:nvPicPr>
          <p:blipFill>
            <a:blip r:embed="rId2">
              <a:clrChange>
                <a:clrFrom>
                  <a:srgbClr val="E3CCB1"/>
                </a:clrFrom>
                <a:clrTo>
                  <a:srgbClr val="E3CCB1">
                    <a:alpha val="0"/>
                  </a:srgbClr>
                </a:clrTo>
              </a:clrChange>
              <a:extLst>
                <a:ext uri="{28A0092B-C50C-407E-A947-70E740481C1C}">
                  <a14:useLocalDpi xmlns:a14="http://schemas.microsoft.com/office/drawing/2010/main" val="0"/>
                </a:ext>
              </a:extLst>
            </a:blip>
            <a:srcRect/>
            <a:stretch>
              <a:fillRect/>
            </a:stretch>
          </p:blipFill>
          <p:spPr bwMode="auto">
            <a:xfrm>
              <a:off x="8891248" y="1958876"/>
              <a:ext cx="2738324" cy="4107486"/>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a:extLst>
                <a:ext uri="{FF2B5EF4-FFF2-40B4-BE49-F238E27FC236}">
                  <a16:creationId xmlns:a16="http://schemas.microsoft.com/office/drawing/2014/main" id="{E73EBA55-7EC3-08B8-5CDB-38F9DFD2D1A7}"/>
                </a:ext>
              </a:extLst>
            </p:cNvPr>
            <p:cNvSpPr/>
            <p:nvPr/>
          </p:nvSpPr>
          <p:spPr>
            <a:xfrm>
              <a:off x="9153525" y="2192984"/>
              <a:ext cx="952500" cy="683566"/>
            </a:xfrm>
            <a:prstGeom prst="rect">
              <a:avLst/>
            </a:prstGeom>
            <a:solidFill>
              <a:srgbClr val="EBD4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grpSp>
          <p:nvGrpSpPr>
            <p:cNvPr id="27" name="Group 26">
              <a:extLst>
                <a:ext uri="{FF2B5EF4-FFF2-40B4-BE49-F238E27FC236}">
                  <a16:creationId xmlns:a16="http://schemas.microsoft.com/office/drawing/2014/main" id="{6B78974C-8D73-A498-1B29-B15C0E4CD4B3}"/>
                </a:ext>
              </a:extLst>
            </p:cNvPr>
            <p:cNvGrpSpPr/>
            <p:nvPr/>
          </p:nvGrpSpPr>
          <p:grpSpPr>
            <a:xfrm>
              <a:off x="9082087" y="2607881"/>
              <a:ext cx="1095375" cy="261937"/>
              <a:chOff x="914400" y="6022976"/>
              <a:chExt cx="1095375" cy="261937"/>
            </a:xfrm>
          </p:grpSpPr>
          <p:cxnSp>
            <p:nvCxnSpPr>
              <p:cNvPr id="29" name="Straight Connector 28">
                <a:extLst>
                  <a:ext uri="{FF2B5EF4-FFF2-40B4-BE49-F238E27FC236}">
                    <a16:creationId xmlns:a16="http://schemas.microsoft.com/office/drawing/2014/main" id="{5A8A9150-E610-651A-62E8-B6D1E29B0994}"/>
                  </a:ext>
                </a:extLst>
              </p:cNvPr>
              <p:cNvCxnSpPr>
                <a:cxnSpLocks/>
              </p:cNvCxnSpPr>
              <p:nvPr/>
            </p:nvCxnSpPr>
            <p:spPr>
              <a:xfrm>
                <a:off x="914400" y="6176963"/>
                <a:ext cx="168275"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191FACE0-5657-6EED-AA35-09CBFB032DFA}"/>
                  </a:ext>
                </a:extLst>
              </p:cNvPr>
              <p:cNvCxnSpPr>
                <a:cxnSpLocks/>
              </p:cNvCxnSpPr>
              <p:nvPr/>
            </p:nvCxnSpPr>
            <p:spPr>
              <a:xfrm>
                <a:off x="1117600" y="6022976"/>
                <a:ext cx="158750"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783AB71B-81D5-238F-FF65-97700CC745B8}"/>
                  </a:ext>
                </a:extLst>
              </p:cNvPr>
              <p:cNvCxnSpPr>
                <a:cxnSpLocks/>
              </p:cNvCxnSpPr>
              <p:nvPr/>
            </p:nvCxnSpPr>
            <p:spPr>
              <a:xfrm>
                <a:off x="1289050" y="6284913"/>
                <a:ext cx="285750"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A4F2D778-9C3A-955C-E626-68879B68B4C2}"/>
                  </a:ext>
                </a:extLst>
              </p:cNvPr>
              <p:cNvCxnSpPr>
                <a:cxnSpLocks/>
              </p:cNvCxnSpPr>
              <p:nvPr/>
            </p:nvCxnSpPr>
            <p:spPr>
              <a:xfrm>
                <a:off x="1689100" y="6176963"/>
                <a:ext cx="85725"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1D745947-F58A-19DB-0A66-45820242EE06}"/>
                  </a:ext>
                </a:extLst>
              </p:cNvPr>
              <p:cNvCxnSpPr>
                <a:cxnSpLocks/>
              </p:cNvCxnSpPr>
              <p:nvPr/>
            </p:nvCxnSpPr>
            <p:spPr>
              <a:xfrm>
                <a:off x="1806575" y="6176963"/>
                <a:ext cx="85725"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B60D3BF-F87E-4AD3-C187-D1AA1660C858}"/>
                  </a:ext>
                </a:extLst>
              </p:cNvPr>
              <p:cNvCxnSpPr>
                <a:cxnSpLocks/>
              </p:cNvCxnSpPr>
              <p:nvPr/>
            </p:nvCxnSpPr>
            <p:spPr>
              <a:xfrm>
                <a:off x="1924050" y="6176963"/>
                <a:ext cx="85725" cy="0"/>
              </a:xfrm>
              <a:prstGeom prst="line">
                <a:avLst/>
              </a:prstGeom>
              <a:ln w="38100"/>
            </p:spPr>
            <p:style>
              <a:lnRef idx="2">
                <a:schemeClr val="accent1"/>
              </a:lnRef>
              <a:fillRef idx="0">
                <a:schemeClr val="accent1"/>
              </a:fillRef>
              <a:effectRef idx="1">
                <a:schemeClr val="accent1"/>
              </a:effectRef>
              <a:fontRef idx="minor">
                <a:schemeClr val="tx1"/>
              </a:fontRef>
            </p:style>
          </p:cxnSp>
        </p:grpSp>
        <p:pic>
          <p:nvPicPr>
            <p:cNvPr id="28" name="Graphic 27" descr="Trumpet with solid fill">
              <a:extLst>
                <a:ext uri="{FF2B5EF4-FFF2-40B4-BE49-F238E27FC236}">
                  <a16:creationId xmlns:a16="http://schemas.microsoft.com/office/drawing/2014/main" id="{21D82CFD-20E4-1BDC-C573-B5DB9F07EA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10674" y="1869715"/>
              <a:ext cx="914400" cy="914400"/>
            </a:xfrm>
            <a:prstGeom prst="rect">
              <a:avLst/>
            </a:prstGeom>
          </p:spPr>
        </p:pic>
      </p:grpSp>
    </p:spTree>
    <p:extLst>
      <p:ext uri="{BB962C8B-B14F-4D97-AF65-F5344CB8AC3E}">
        <p14:creationId xmlns:p14="http://schemas.microsoft.com/office/powerpoint/2010/main" val="22312634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3DF9B-CB47-6E12-BDC7-CE40AD25DE00}"/>
              </a:ext>
            </a:extLst>
          </p:cNvPr>
          <p:cNvSpPr>
            <a:spLocks noGrp="1"/>
          </p:cNvSpPr>
          <p:nvPr>
            <p:ph type="title"/>
          </p:nvPr>
        </p:nvSpPr>
        <p:spPr/>
        <p:txBody>
          <a:bodyPr/>
          <a:lstStyle/>
          <a:p>
            <a:r>
              <a:rPr lang="en-US" dirty="0"/>
              <a:t>Cross games functionality</a:t>
            </a:r>
          </a:p>
        </p:txBody>
      </p:sp>
      <p:sp>
        <p:nvSpPr>
          <p:cNvPr id="3" name="Content Placeholder 2">
            <a:extLst>
              <a:ext uri="{FF2B5EF4-FFF2-40B4-BE49-F238E27FC236}">
                <a16:creationId xmlns:a16="http://schemas.microsoft.com/office/drawing/2014/main" id="{091D9710-63EF-FDC9-75DC-FC0C1CB96340}"/>
              </a:ext>
            </a:extLst>
          </p:cNvPr>
          <p:cNvSpPr>
            <a:spLocks noGrp="1"/>
          </p:cNvSpPr>
          <p:nvPr>
            <p:ph idx="1"/>
          </p:nvPr>
        </p:nvSpPr>
        <p:spPr>
          <a:xfrm>
            <a:off x="838201" y="1825625"/>
            <a:ext cx="6971580" cy="4351338"/>
          </a:xfrm>
        </p:spPr>
        <p:txBody>
          <a:bodyPr>
            <a:normAutofit fontScale="92500" lnSpcReduction="10000"/>
          </a:bodyPr>
          <a:lstStyle/>
          <a:p>
            <a:r>
              <a:rPr lang="en-US" dirty="0"/>
              <a:t>Point 1:</a:t>
            </a:r>
          </a:p>
          <a:p>
            <a:pPr lvl="1"/>
            <a:r>
              <a:rPr lang="en-US" dirty="0"/>
              <a:t>The performance is tracked and if a plateau is reached… </a:t>
            </a:r>
          </a:p>
          <a:p>
            <a:pPr lvl="2"/>
            <a:r>
              <a:rPr lang="en-US" dirty="0"/>
              <a:t>Identified by an 80% accuracy threshold, not increasing the level’s game for several rounds</a:t>
            </a:r>
          </a:p>
          <a:p>
            <a:pPr lvl="1"/>
            <a:r>
              <a:rPr lang="en-US" dirty="0"/>
              <a:t>The user is prompted to change the game and come back to this one after a wile.</a:t>
            </a:r>
          </a:p>
          <a:p>
            <a:pPr lvl="1"/>
            <a:endParaRPr lang="en-US" dirty="0"/>
          </a:p>
          <a:p>
            <a:r>
              <a:rPr lang="en-US" dirty="0"/>
              <a:t>Point 2: </a:t>
            </a:r>
          </a:p>
          <a:p>
            <a:pPr lvl="1"/>
            <a:r>
              <a:rPr lang="en-US" dirty="0"/>
              <a:t>At the end of a game a chatbot reports achievement, provides info about selective auditory attention and provides an active link to the Tin-TRAC </a:t>
            </a:r>
            <a:r>
              <a:rPr lang="en-US" dirty="0" err="1"/>
              <a:t>moodle</a:t>
            </a:r>
            <a:r>
              <a:rPr lang="en-US" dirty="0"/>
              <a:t> that can provide information for tinnitus patients.</a:t>
            </a:r>
          </a:p>
        </p:txBody>
      </p:sp>
      <p:sp>
        <p:nvSpPr>
          <p:cNvPr id="4" name="Rectangle 3">
            <a:extLst>
              <a:ext uri="{FF2B5EF4-FFF2-40B4-BE49-F238E27FC236}">
                <a16:creationId xmlns:a16="http://schemas.microsoft.com/office/drawing/2014/main" id="{5ACFC943-8AAD-7963-2495-9C5D7B0E20D3}"/>
              </a:ext>
            </a:extLst>
          </p:cNvPr>
          <p:cNvSpPr/>
          <p:nvPr/>
        </p:nvSpPr>
        <p:spPr>
          <a:xfrm>
            <a:off x="8045570" y="1938068"/>
            <a:ext cx="4146430" cy="41464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hat with solid fill">
            <a:extLst>
              <a:ext uri="{FF2B5EF4-FFF2-40B4-BE49-F238E27FC236}">
                <a16:creationId xmlns:a16="http://schemas.microsoft.com/office/drawing/2014/main" id="{1B4AA9A1-8903-1E0C-69A5-B2F59DB725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72112" y="3613748"/>
            <a:ext cx="2401019" cy="2401019"/>
          </a:xfrm>
          <a:prstGeom prst="rect">
            <a:avLst/>
          </a:prstGeom>
        </p:spPr>
      </p:pic>
      <p:pic>
        <p:nvPicPr>
          <p:cNvPr id="10" name="Graphic 9" descr="Call center with solid fill">
            <a:extLst>
              <a:ext uri="{FF2B5EF4-FFF2-40B4-BE49-F238E27FC236}">
                <a16:creationId xmlns:a16="http://schemas.microsoft.com/office/drawing/2014/main" id="{CB14362F-2EEA-3CAE-5A80-F6B3DD4E979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30264" y="1985038"/>
            <a:ext cx="1901162" cy="1901162"/>
          </a:xfrm>
          <a:prstGeom prst="rect">
            <a:avLst/>
          </a:prstGeom>
        </p:spPr>
      </p:pic>
      <p:grpSp>
        <p:nvGrpSpPr>
          <p:cNvPr id="11" name="Google Shape;125;p3">
            <a:extLst>
              <a:ext uri="{FF2B5EF4-FFF2-40B4-BE49-F238E27FC236}">
                <a16:creationId xmlns:a16="http://schemas.microsoft.com/office/drawing/2014/main" id="{FF42B2C0-D7ED-7AD9-E75E-B9D37DF70DB6}"/>
              </a:ext>
            </a:extLst>
          </p:cNvPr>
          <p:cNvGrpSpPr/>
          <p:nvPr/>
        </p:nvGrpSpPr>
        <p:grpSpPr>
          <a:xfrm>
            <a:off x="9724011" y="6370822"/>
            <a:ext cx="2387815" cy="427242"/>
            <a:chOff x="5982298" y="3344706"/>
            <a:chExt cx="1051063" cy="231415"/>
          </a:xfrm>
        </p:grpSpPr>
        <p:cxnSp>
          <p:nvCxnSpPr>
            <p:cNvPr id="12" name="Google Shape;126;p3">
              <a:extLst>
                <a:ext uri="{FF2B5EF4-FFF2-40B4-BE49-F238E27FC236}">
                  <a16:creationId xmlns:a16="http://schemas.microsoft.com/office/drawing/2014/main" id="{D0231C7B-A167-4D70-222C-0442759927AB}"/>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 name="Google Shape;127;p3">
              <a:extLst>
                <a:ext uri="{FF2B5EF4-FFF2-40B4-BE49-F238E27FC236}">
                  <a16:creationId xmlns:a16="http://schemas.microsoft.com/office/drawing/2014/main" id="{D5B44B40-9980-6B8D-2F8C-6749085EA3CB}"/>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4" name="Google Shape;128;p3">
              <a:extLst>
                <a:ext uri="{FF2B5EF4-FFF2-40B4-BE49-F238E27FC236}">
                  <a16:creationId xmlns:a16="http://schemas.microsoft.com/office/drawing/2014/main" id="{5DDDEC42-A676-E693-5D92-04DA87FA9F27}"/>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5" name="Google Shape;129;p3">
              <a:extLst>
                <a:ext uri="{FF2B5EF4-FFF2-40B4-BE49-F238E27FC236}">
                  <a16:creationId xmlns:a16="http://schemas.microsoft.com/office/drawing/2014/main" id="{4A8C4708-20A8-6D4C-837E-05EF8C5319EC}"/>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6" name="Google Shape;130;p3">
              <a:extLst>
                <a:ext uri="{FF2B5EF4-FFF2-40B4-BE49-F238E27FC236}">
                  <a16:creationId xmlns:a16="http://schemas.microsoft.com/office/drawing/2014/main" id="{100AF2BD-62A0-8047-4613-C3A942BF5D78}"/>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7" name="Google Shape;131;p3">
              <a:extLst>
                <a:ext uri="{FF2B5EF4-FFF2-40B4-BE49-F238E27FC236}">
                  <a16:creationId xmlns:a16="http://schemas.microsoft.com/office/drawing/2014/main" id="{23E6533B-388C-6CF3-B2D7-96876CC29DB8}"/>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8" name="Google Shape;132;p3">
              <a:extLst>
                <a:ext uri="{FF2B5EF4-FFF2-40B4-BE49-F238E27FC236}">
                  <a16:creationId xmlns:a16="http://schemas.microsoft.com/office/drawing/2014/main" id="{6DBD6F10-FA81-DDCE-D13B-2CD318DD6B63}"/>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9" name="Google Shape;133;p3">
              <a:extLst>
                <a:ext uri="{FF2B5EF4-FFF2-40B4-BE49-F238E27FC236}">
                  <a16:creationId xmlns:a16="http://schemas.microsoft.com/office/drawing/2014/main" id="{C7B7F92F-07D1-A656-5908-1349CF9E1AA1}"/>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20" name="Google Shape;134;p3">
              <a:extLst>
                <a:ext uri="{FF2B5EF4-FFF2-40B4-BE49-F238E27FC236}">
                  <a16:creationId xmlns:a16="http://schemas.microsoft.com/office/drawing/2014/main" id="{BCBEE60A-B264-565E-F67B-14A48763A528}"/>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21" name="Google Shape;135;p3">
              <a:extLst>
                <a:ext uri="{FF2B5EF4-FFF2-40B4-BE49-F238E27FC236}">
                  <a16:creationId xmlns:a16="http://schemas.microsoft.com/office/drawing/2014/main" id="{D7AED547-8A44-B3C7-0839-343148AFCEE5}"/>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22" name="Google Shape;136;p3">
              <a:extLst>
                <a:ext uri="{FF2B5EF4-FFF2-40B4-BE49-F238E27FC236}">
                  <a16:creationId xmlns:a16="http://schemas.microsoft.com/office/drawing/2014/main" id="{36ED855A-F77D-4885-E27D-12474FB10116}"/>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3" name="Google Shape;137;p3">
              <a:extLst>
                <a:ext uri="{FF2B5EF4-FFF2-40B4-BE49-F238E27FC236}">
                  <a16:creationId xmlns:a16="http://schemas.microsoft.com/office/drawing/2014/main" id="{E3CC767B-FB97-B72A-58C1-5E383017DDC6}"/>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4" name="Google Shape;138;p3">
              <a:extLst>
                <a:ext uri="{FF2B5EF4-FFF2-40B4-BE49-F238E27FC236}">
                  <a16:creationId xmlns:a16="http://schemas.microsoft.com/office/drawing/2014/main" id="{4563ADDC-CFB5-30D5-7C46-609A65E7DE42}"/>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5" name="Google Shape;139;p3">
              <a:extLst>
                <a:ext uri="{FF2B5EF4-FFF2-40B4-BE49-F238E27FC236}">
                  <a16:creationId xmlns:a16="http://schemas.microsoft.com/office/drawing/2014/main" id="{2FCF2939-938D-042A-9F44-EB1225B36865}"/>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6" name="Google Shape;140;p3">
              <a:extLst>
                <a:ext uri="{FF2B5EF4-FFF2-40B4-BE49-F238E27FC236}">
                  <a16:creationId xmlns:a16="http://schemas.microsoft.com/office/drawing/2014/main" id="{94FF6FC4-9137-F23B-B597-7B6B4504D320}"/>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7" name="Google Shape;141;p3">
              <a:extLst>
                <a:ext uri="{FF2B5EF4-FFF2-40B4-BE49-F238E27FC236}">
                  <a16:creationId xmlns:a16="http://schemas.microsoft.com/office/drawing/2014/main" id="{842FAD83-F995-F5F5-0CD7-91891C0396F5}"/>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8" name="Google Shape;142;p3">
              <a:extLst>
                <a:ext uri="{FF2B5EF4-FFF2-40B4-BE49-F238E27FC236}">
                  <a16:creationId xmlns:a16="http://schemas.microsoft.com/office/drawing/2014/main" id="{A9A30190-EE9C-8EA6-9F51-8A90A4E25292}"/>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extLst>
      <p:ext uri="{BB962C8B-B14F-4D97-AF65-F5344CB8AC3E}">
        <p14:creationId xmlns:p14="http://schemas.microsoft.com/office/powerpoint/2010/main" val="4176253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sp>
        <p:nvSpPr>
          <p:cNvPr id="281" name="Google Shape;281;p10"/>
          <p:cNvSpPr txBox="1">
            <a:spLocks noGrp="1"/>
          </p:cNvSpPr>
          <p:nvPr>
            <p:ph type="body" idx="1"/>
          </p:nvPr>
        </p:nvSpPr>
        <p:spPr>
          <a:xfrm>
            <a:off x="838200" y="1825625"/>
            <a:ext cx="5799667"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ct val="100000"/>
              <a:buChar char="•"/>
            </a:pPr>
            <a:r>
              <a:rPr lang="en-US" dirty="0"/>
              <a:t>WP4 (Integrating the content in a common framework)</a:t>
            </a:r>
            <a:endParaRPr dirty="0"/>
          </a:p>
          <a:p>
            <a:pPr marL="685800" lvl="1" indent="-228600" algn="l" rtl="0">
              <a:lnSpc>
                <a:spcPct val="90000"/>
              </a:lnSpc>
              <a:spcBef>
                <a:spcPts val="500"/>
              </a:spcBef>
              <a:spcAft>
                <a:spcPts val="0"/>
              </a:spcAft>
              <a:buClr>
                <a:schemeClr val="dk1"/>
              </a:buClr>
              <a:buSzPct val="100000"/>
              <a:buChar char="•"/>
            </a:pPr>
            <a:r>
              <a:rPr lang="en-US" sz="1800" b="0" i="0" u="none" strike="noStrike" dirty="0">
                <a:latin typeface="Arial"/>
                <a:ea typeface="Arial"/>
                <a:cs typeface="Arial"/>
                <a:sym typeface="Arial"/>
              </a:rPr>
              <a:t>Development of the health literacy platform that integrates games, chatbot and patient linking service</a:t>
            </a:r>
            <a:endParaRPr dirty="0"/>
          </a:p>
          <a:p>
            <a:pPr marL="685800" lvl="1" indent="-122872" algn="l" rtl="0">
              <a:lnSpc>
                <a:spcPct val="90000"/>
              </a:lnSpc>
              <a:spcBef>
                <a:spcPts val="500"/>
              </a:spcBef>
              <a:spcAft>
                <a:spcPts val="0"/>
              </a:spcAft>
              <a:buClr>
                <a:schemeClr val="dk1"/>
              </a:buClr>
              <a:buSzPct val="100000"/>
              <a:buNone/>
            </a:pPr>
            <a:endParaRPr sz="1800" b="0" i="0" u="none" strike="noStrike" dirty="0">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1800" b="0" i="0" u="none" strike="noStrike" dirty="0">
                <a:latin typeface="Arial"/>
                <a:ea typeface="Arial"/>
                <a:cs typeface="Arial"/>
                <a:sym typeface="Arial"/>
              </a:rPr>
              <a:t>Integrate the RLOs to </a:t>
            </a:r>
            <a:r>
              <a:rPr lang="en-US" sz="1800" b="0" i="0" u="none" strike="noStrike" dirty="0" err="1">
                <a:latin typeface="Arial"/>
                <a:ea typeface="Arial"/>
                <a:cs typeface="Arial"/>
                <a:sym typeface="Arial"/>
              </a:rPr>
              <a:t>TinTRAC</a:t>
            </a:r>
            <a:r>
              <a:rPr lang="en-US" sz="1800" b="0" i="0" u="none" strike="noStrike" dirty="0">
                <a:latin typeface="Arial"/>
                <a:ea typeface="Arial"/>
                <a:cs typeface="Arial"/>
                <a:sym typeface="Arial"/>
              </a:rPr>
              <a:t> and </a:t>
            </a:r>
            <a:r>
              <a:rPr lang="en-US" sz="1800" b="0" i="0" u="none" strike="noStrike" dirty="0" err="1">
                <a:latin typeface="Arial"/>
                <a:ea typeface="Arial"/>
                <a:cs typeface="Arial"/>
                <a:sym typeface="Arial"/>
              </a:rPr>
              <a:t>TinWise</a:t>
            </a:r>
            <a:r>
              <a:rPr lang="en-US" sz="1800" b="0" i="0" u="none" strike="noStrike" dirty="0">
                <a:latin typeface="Arial"/>
                <a:ea typeface="Arial"/>
                <a:cs typeface="Arial"/>
                <a:sym typeface="Arial"/>
              </a:rPr>
              <a:t> platform</a:t>
            </a:r>
            <a:endParaRPr dirty="0"/>
          </a:p>
          <a:p>
            <a:pPr marL="685800" lvl="1" indent="-122872" algn="l" rtl="0">
              <a:lnSpc>
                <a:spcPct val="90000"/>
              </a:lnSpc>
              <a:spcBef>
                <a:spcPts val="500"/>
              </a:spcBef>
              <a:spcAft>
                <a:spcPts val="0"/>
              </a:spcAft>
              <a:buClr>
                <a:schemeClr val="dk1"/>
              </a:buClr>
              <a:buSzPct val="100000"/>
              <a:buNone/>
            </a:pPr>
            <a:endParaRPr sz="1800" b="0" i="0" u="none" strike="noStrike" dirty="0">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1800" b="0" i="0" u="none" strike="noStrike" dirty="0">
                <a:latin typeface="Arial"/>
                <a:ea typeface="Arial"/>
                <a:cs typeface="Arial"/>
                <a:sym typeface="Arial"/>
              </a:rPr>
              <a:t>Learning and Teaching activity: Teach health professionals: developing health literacy solutions based on the blueprint of </a:t>
            </a:r>
            <a:r>
              <a:rPr lang="en-US" sz="1800" b="0" i="0" u="none" strike="noStrike" dirty="0" err="1">
                <a:latin typeface="Arial"/>
                <a:ea typeface="Arial"/>
                <a:cs typeface="Arial"/>
                <a:sym typeface="Arial"/>
              </a:rPr>
              <a:t>TinWise</a:t>
            </a:r>
            <a:endParaRPr sz="1800" b="0" i="0" u="none" strike="noStrike" dirty="0">
              <a:latin typeface="Arial"/>
              <a:ea typeface="Arial"/>
              <a:cs typeface="Arial"/>
              <a:sym typeface="Arial"/>
            </a:endParaRPr>
          </a:p>
        </p:txBody>
      </p:sp>
      <p:pic>
        <p:nvPicPr>
          <p:cNvPr id="282" name="Google Shape;282;p10" descr="ΠΑΝΕΠΙΣΤΗΜΙΟ ΚΥΠΡΟΥ"/>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283" name="Google Shape;283;p10"/>
          <p:cNvGrpSpPr/>
          <p:nvPr/>
        </p:nvGrpSpPr>
        <p:grpSpPr>
          <a:xfrm>
            <a:off x="9724011" y="6370822"/>
            <a:ext cx="2387815" cy="427242"/>
            <a:chOff x="5982298" y="3344706"/>
            <a:chExt cx="1051063" cy="231415"/>
          </a:xfrm>
        </p:grpSpPr>
        <p:cxnSp>
          <p:nvCxnSpPr>
            <p:cNvPr id="284" name="Google Shape;284;p10"/>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285" name="Google Shape;285;p10"/>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86" name="Google Shape;286;p10"/>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87" name="Google Shape;287;p10"/>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88" name="Google Shape;288;p10"/>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289" name="Google Shape;289;p10"/>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90" name="Google Shape;290;p10"/>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91" name="Google Shape;291;p10"/>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292" name="Google Shape;292;p10"/>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293" name="Google Shape;293;p10"/>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294" name="Google Shape;294;p10"/>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95" name="Google Shape;295;p10"/>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96" name="Google Shape;296;p10"/>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97" name="Google Shape;297;p10"/>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98" name="Google Shape;298;p10"/>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99" name="Google Shape;299;p10"/>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00" name="Google Shape;300;p10"/>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3" name="Picture 2" descr="A screenshot of a computer&#10;&#10;AI-generated content may be incorrect.">
            <a:extLst>
              <a:ext uri="{FF2B5EF4-FFF2-40B4-BE49-F238E27FC236}">
                <a16:creationId xmlns:a16="http://schemas.microsoft.com/office/drawing/2014/main" id="{2215D1EC-01BD-776E-F197-24A994B4B3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6073" y="1825625"/>
            <a:ext cx="4261503" cy="362681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sp>
        <p:nvSpPr>
          <p:cNvPr id="306" name="Google Shape;30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dk1"/>
              </a:buClr>
              <a:buSzPct val="100000"/>
              <a:buChar char="•"/>
            </a:pPr>
            <a:r>
              <a:rPr lang="en-US"/>
              <a:t>WP5 (Educational and dissemination activities)</a:t>
            </a:r>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Development of RLOs for health professionals</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Create 5 Reusable Learning Objects for Clinicians focusing on promoting self-help through digital means in chronic disorders. A co-creative session will be held to identify the content topics, and their form, a developing period will be consumed to create the content and a second co-creative session will be held to evaluate the output. The RLOs will be incorporated in the e-Learning platform Tin-TRAC, bridging the two projects</a:t>
            </a:r>
            <a:endParaRPr/>
          </a:p>
          <a:p>
            <a:pPr marL="685800" lvl="1" indent="-122872" algn="l" rtl="0">
              <a:lnSpc>
                <a:spcPct val="90000"/>
              </a:lnSpc>
              <a:spcBef>
                <a:spcPts val="500"/>
              </a:spcBef>
              <a:spcAft>
                <a:spcPts val="0"/>
              </a:spcAft>
              <a:buClr>
                <a:schemeClr val="dk1"/>
              </a:buClr>
              <a:buSzPct val="100000"/>
              <a:buNone/>
            </a:pPr>
            <a:endParaRPr sz="1800" b="0" i="0" u="none" strike="noStrike">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Manual for developing digital health literacy resources</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Produce a comprehensive manual based on co-creative processes respecting patient needs. It will be developed through collaborative work of researchers lead by UCY and provide a structured guide for the development of digital health literacy resources.</a:t>
            </a:r>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Training event on Co-creation of Gamified Interventions for Health Literacy</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Conduct a training event to educate health professionals on the significance of health literacy and the active involvement of patients in managing their conditions. Content will be developed by UCY expert researchers based on existing learning resources utilized in Psychology Department’s courses. The event will be held in Cyprus.</a:t>
            </a:r>
            <a:endParaRPr/>
          </a:p>
          <a:p>
            <a:pPr marL="685800" lvl="1" indent="-122872" algn="l" rtl="0">
              <a:lnSpc>
                <a:spcPct val="90000"/>
              </a:lnSpc>
              <a:spcBef>
                <a:spcPts val="500"/>
              </a:spcBef>
              <a:spcAft>
                <a:spcPts val="0"/>
              </a:spcAft>
              <a:buClr>
                <a:schemeClr val="dk1"/>
              </a:buClr>
              <a:buSzPct val="100000"/>
              <a:buNone/>
            </a:pPr>
            <a:endParaRPr sz="1800" b="0" i="0" u="none" strike="noStrike">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Training Event on Health Literacy</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Organize a training event focused on teaching health professionals the co-creation of gamified interventions for health literacy. Content will be developed by CYENS expert researchers based on existing learning resources developed by CYENS. The event will be held in Cyprus and invite clinicians interested in managing chronic conditions.</a:t>
            </a:r>
            <a:endParaRPr/>
          </a:p>
          <a:p>
            <a:pPr marL="800100" lvl="1" indent="-237172" algn="l" rtl="0">
              <a:lnSpc>
                <a:spcPct val="90000"/>
              </a:lnSpc>
              <a:spcBef>
                <a:spcPts val="500"/>
              </a:spcBef>
              <a:spcAft>
                <a:spcPts val="0"/>
              </a:spcAft>
              <a:buClr>
                <a:schemeClr val="dk1"/>
              </a:buClr>
              <a:buSzPct val="100000"/>
              <a:buFont typeface="Calibri"/>
              <a:buNone/>
            </a:pPr>
            <a:endParaRPr sz="1800" b="0" i="0" u="none" strike="noStrike">
              <a:latin typeface="Arial"/>
              <a:ea typeface="Arial"/>
              <a:cs typeface="Arial"/>
              <a:sym typeface="Arial"/>
            </a:endParaRPr>
          </a:p>
        </p:txBody>
      </p:sp>
      <p:pic>
        <p:nvPicPr>
          <p:cNvPr id="307" name="Google Shape;307;p11" descr="ΠΑΝΕΠΙΣΤΗΜΙΟ ΚΥΠΡΟΥ"/>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308" name="Google Shape;308;p11"/>
          <p:cNvGrpSpPr/>
          <p:nvPr/>
        </p:nvGrpSpPr>
        <p:grpSpPr>
          <a:xfrm>
            <a:off x="9724011" y="6370822"/>
            <a:ext cx="2387815" cy="427242"/>
            <a:chOff x="5982298" y="3344706"/>
            <a:chExt cx="1051063" cy="231415"/>
          </a:xfrm>
        </p:grpSpPr>
        <p:cxnSp>
          <p:nvCxnSpPr>
            <p:cNvPr id="309" name="Google Shape;309;p11"/>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10" name="Google Shape;310;p11"/>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11" name="Google Shape;311;p11"/>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12" name="Google Shape;312;p11"/>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13" name="Google Shape;313;p11"/>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314" name="Google Shape;314;p11"/>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15" name="Google Shape;315;p11"/>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16" name="Google Shape;316;p11"/>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317" name="Google Shape;317;p11"/>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318" name="Google Shape;318;p11"/>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19" name="Google Shape;319;p11"/>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20" name="Google Shape;320;p11"/>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21" name="Google Shape;321;p11"/>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22" name="Google Shape;322;p11"/>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23" name="Google Shape;323;p11"/>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24" name="Google Shape;324;p11"/>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25" name="Google Shape;325;p11"/>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sp>
        <p:nvSpPr>
          <p:cNvPr id="331" name="Google Shape;33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Actions</a:t>
            </a:r>
            <a:endParaRPr/>
          </a:p>
          <a:p>
            <a:pPr marL="685800" lvl="1" indent="-228600" algn="l" rtl="0">
              <a:lnSpc>
                <a:spcPct val="90000"/>
              </a:lnSpc>
              <a:spcBef>
                <a:spcPts val="500"/>
              </a:spcBef>
              <a:spcAft>
                <a:spcPts val="0"/>
              </a:spcAft>
              <a:buClr>
                <a:schemeClr val="dk1"/>
              </a:buClr>
              <a:buSzPts val="2400"/>
              <a:buChar char="•"/>
            </a:pPr>
            <a:r>
              <a:rPr lang="en-US"/>
              <a:t>Project meetings: Coordination:</a:t>
            </a:r>
            <a:endParaRPr/>
          </a:p>
          <a:p>
            <a:pPr marL="1143000" lvl="2" indent="-228600" algn="l" rtl="0">
              <a:lnSpc>
                <a:spcPct val="90000"/>
              </a:lnSpc>
              <a:spcBef>
                <a:spcPts val="500"/>
              </a:spcBef>
              <a:spcAft>
                <a:spcPts val="0"/>
              </a:spcAft>
              <a:buClr>
                <a:srgbClr val="000000"/>
              </a:buClr>
              <a:buSzPts val="1800"/>
              <a:buChar char="•"/>
            </a:pPr>
            <a:r>
              <a:rPr lang="en-US" sz="1800" b="0" i="0" u="none" strike="noStrike">
                <a:solidFill>
                  <a:srgbClr val="000000"/>
                </a:solidFill>
                <a:latin typeface="Calibri"/>
                <a:ea typeface="Calibri"/>
                <a:cs typeface="Calibri"/>
                <a:sym typeface="Calibri"/>
              </a:rPr>
              <a:t>Meeting 1</a:t>
            </a:r>
            <a:r>
              <a:rPr lang="en-US" sz="1800"/>
              <a:t> </a:t>
            </a:r>
            <a:r>
              <a:rPr lang="en-US" sz="1800" b="0" i="0" u="none" strike="noStrike">
                <a:solidFill>
                  <a:srgbClr val="000000"/>
                </a:solidFill>
                <a:latin typeface="Calibri"/>
                <a:ea typeface="Calibri"/>
                <a:cs typeface="Calibri"/>
                <a:sym typeface="Calibri"/>
              </a:rPr>
              <a:t>UCY</a:t>
            </a:r>
            <a:r>
              <a:rPr lang="en-US" sz="1800"/>
              <a:t> </a:t>
            </a:r>
            <a:r>
              <a:rPr lang="en-US" sz="1800" b="0" i="0" u="none" strike="noStrike">
                <a:solidFill>
                  <a:srgbClr val="000000"/>
                </a:solidFill>
                <a:latin typeface="Calibri"/>
                <a:ea typeface="Calibri"/>
                <a:cs typeface="Calibri"/>
                <a:sym typeface="Calibri"/>
              </a:rPr>
              <a:t>CY-Nicosia</a:t>
            </a:r>
            <a:r>
              <a:rPr lang="en-US" sz="1800"/>
              <a:t> </a:t>
            </a:r>
            <a:endParaRPr sz="1800"/>
          </a:p>
          <a:p>
            <a:pPr marL="1143000" lvl="2" indent="-228600" algn="l" rtl="0">
              <a:lnSpc>
                <a:spcPct val="90000"/>
              </a:lnSpc>
              <a:spcBef>
                <a:spcPts val="500"/>
              </a:spcBef>
              <a:spcAft>
                <a:spcPts val="0"/>
              </a:spcAft>
              <a:buClr>
                <a:srgbClr val="000000"/>
              </a:buClr>
              <a:buSzPts val="1800"/>
              <a:buChar char="•"/>
            </a:pPr>
            <a:r>
              <a:rPr lang="en-US" sz="1800" b="0" i="0" u="none" strike="noStrike">
                <a:solidFill>
                  <a:srgbClr val="000000"/>
                </a:solidFill>
                <a:latin typeface="Calibri"/>
                <a:ea typeface="Calibri"/>
                <a:cs typeface="Calibri"/>
                <a:sym typeface="Calibri"/>
              </a:rPr>
              <a:t>Meeting 2</a:t>
            </a:r>
            <a:r>
              <a:rPr lang="en-US" sz="1800"/>
              <a:t> </a:t>
            </a:r>
            <a:r>
              <a:rPr lang="en-US" sz="1800" b="0" i="0" u="none" strike="noStrike">
                <a:solidFill>
                  <a:srgbClr val="000000"/>
                </a:solidFill>
                <a:latin typeface="Calibri"/>
                <a:ea typeface="Calibri"/>
                <a:cs typeface="Calibri"/>
                <a:sym typeface="Calibri"/>
              </a:rPr>
              <a:t>ICCS</a:t>
            </a:r>
            <a:r>
              <a:rPr lang="en-US" sz="1800"/>
              <a:t> </a:t>
            </a:r>
            <a:r>
              <a:rPr lang="en-US" sz="1800" b="0" i="0" u="none" strike="noStrike">
                <a:solidFill>
                  <a:srgbClr val="000000"/>
                </a:solidFill>
                <a:latin typeface="Calibri"/>
                <a:ea typeface="Calibri"/>
                <a:cs typeface="Calibri"/>
                <a:sym typeface="Calibri"/>
              </a:rPr>
              <a:t>GR-Ath.</a:t>
            </a:r>
            <a:r>
              <a:rPr lang="en-US" sz="1800"/>
              <a:t> </a:t>
            </a:r>
            <a:endParaRPr sz="1800"/>
          </a:p>
          <a:p>
            <a:pPr marL="1143000" lvl="2" indent="-228600" algn="l" rtl="0">
              <a:lnSpc>
                <a:spcPct val="90000"/>
              </a:lnSpc>
              <a:spcBef>
                <a:spcPts val="500"/>
              </a:spcBef>
              <a:spcAft>
                <a:spcPts val="0"/>
              </a:spcAft>
              <a:buClr>
                <a:srgbClr val="000000"/>
              </a:buClr>
              <a:buSzPts val="1800"/>
              <a:buChar char="•"/>
            </a:pPr>
            <a:r>
              <a:rPr lang="en-US" sz="1800" b="0" i="0" u="none" strike="noStrike">
                <a:solidFill>
                  <a:srgbClr val="000000"/>
                </a:solidFill>
                <a:latin typeface="Calibri"/>
                <a:ea typeface="Calibri"/>
                <a:cs typeface="Calibri"/>
                <a:sym typeface="Calibri"/>
              </a:rPr>
              <a:t>Meeting 3</a:t>
            </a:r>
            <a:r>
              <a:rPr lang="en-US" sz="1800"/>
              <a:t> </a:t>
            </a:r>
            <a:r>
              <a:rPr lang="en-US" sz="1800" b="0" i="0" u="none" strike="noStrike">
                <a:solidFill>
                  <a:srgbClr val="000000"/>
                </a:solidFill>
                <a:latin typeface="Calibri"/>
                <a:ea typeface="Calibri"/>
                <a:cs typeface="Calibri"/>
                <a:sym typeface="Calibri"/>
              </a:rPr>
              <a:t>UKJ</a:t>
            </a:r>
            <a:r>
              <a:rPr lang="en-US" sz="1800"/>
              <a:t> </a:t>
            </a:r>
            <a:r>
              <a:rPr lang="en-US" sz="1800" b="0" i="0" u="none" strike="noStrike">
                <a:solidFill>
                  <a:srgbClr val="000000"/>
                </a:solidFill>
                <a:latin typeface="Calibri"/>
                <a:ea typeface="Calibri"/>
                <a:cs typeface="Calibri"/>
                <a:sym typeface="Calibri"/>
              </a:rPr>
              <a:t>DE-Jena.</a:t>
            </a:r>
            <a:r>
              <a:rPr lang="en-US" sz="1800"/>
              <a:t> </a:t>
            </a:r>
            <a:endParaRPr/>
          </a:p>
          <a:p>
            <a:pPr marL="685800" lvl="1" indent="-228600" algn="l" rtl="0">
              <a:lnSpc>
                <a:spcPct val="90000"/>
              </a:lnSpc>
              <a:spcBef>
                <a:spcPts val="500"/>
              </a:spcBef>
              <a:spcAft>
                <a:spcPts val="0"/>
              </a:spcAft>
              <a:buClr>
                <a:schemeClr val="dk1"/>
              </a:buClr>
              <a:buSzPts val="2400"/>
              <a:buChar char="•"/>
            </a:pPr>
            <a:r>
              <a:rPr lang="en-US"/>
              <a:t>Multiplier events</a:t>
            </a:r>
            <a:endParaRPr/>
          </a:p>
          <a:p>
            <a:pPr marL="1143000" lvl="2" indent="-228600" algn="l" rtl="0">
              <a:lnSpc>
                <a:spcPct val="90000"/>
              </a:lnSpc>
              <a:spcBef>
                <a:spcPts val="500"/>
              </a:spcBef>
              <a:spcAft>
                <a:spcPts val="0"/>
              </a:spcAft>
              <a:buClr>
                <a:srgbClr val="000000"/>
              </a:buClr>
              <a:buSzPts val="1800"/>
              <a:buChar char="•"/>
            </a:pPr>
            <a:r>
              <a:rPr lang="en-US" sz="1800" b="0" i="0" u="none" strike="noStrike">
                <a:solidFill>
                  <a:srgbClr val="000000"/>
                </a:solidFill>
                <a:latin typeface="Calibri"/>
                <a:ea typeface="Calibri"/>
                <a:cs typeface="Calibri"/>
                <a:sym typeface="Calibri"/>
              </a:rPr>
              <a:t>ME1 - meeting to present project to local stakeholders</a:t>
            </a:r>
            <a:r>
              <a:rPr lang="en-US"/>
              <a:t> </a:t>
            </a:r>
            <a:r>
              <a:rPr lang="en-US" sz="1800" b="0" i="0" u="none" strike="noStrike">
                <a:solidFill>
                  <a:srgbClr val="000000"/>
                </a:solidFill>
                <a:latin typeface="Calibri"/>
                <a:ea typeface="Calibri"/>
                <a:cs typeface="Calibri"/>
                <a:sym typeface="Calibri"/>
              </a:rPr>
              <a:t>CYENS</a:t>
            </a:r>
            <a:r>
              <a:rPr lang="en-US"/>
              <a:t> </a:t>
            </a:r>
            <a:r>
              <a:rPr lang="en-US" sz="1800" b="0" i="0" u="none" strike="noStrike">
                <a:solidFill>
                  <a:srgbClr val="000000"/>
                </a:solidFill>
                <a:latin typeface="Calibri"/>
                <a:ea typeface="Calibri"/>
                <a:cs typeface="Calibri"/>
                <a:sym typeface="Calibri"/>
              </a:rPr>
              <a:t>CY-Nicosia</a:t>
            </a:r>
            <a:endParaRPr/>
          </a:p>
          <a:p>
            <a:pPr marL="1143000" lvl="2" indent="-228600" algn="l" rtl="0">
              <a:lnSpc>
                <a:spcPct val="90000"/>
              </a:lnSpc>
              <a:spcBef>
                <a:spcPts val="500"/>
              </a:spcBef>
              <a:spcAft>
                <a:spcPts val="0"/>
              </a:spcAft>
              <a:buClr>
                <a:srgbClr val="000000"/>
              </a:buClr>
              <a:buSzPts val="1800"/>
              <a:buChar char="•"/>
            </a:pPr>
            <a:r>
              <a:rPr lang="en-US" sz="1800" b="0" i="0" u="none" strike="noStrike">
                <a:solidFill>
                  <a:srgbClr val="000000"/>
                </a:solidFill>
                <a:latin typeface="Calibri"/>
                <a:ea typeface="Calibri"/>
                <a:cs typeface="Calibri"/>
                <a:sym typeface="Calibri"/>
              </a:rPr>
              <a:t>ME2 - meeting to present project to local stakeholders</a:t>
            </a:r>
            <a:r>
              <a:rPr lang="en-US"/>
              <a:t> </a:t>
            </a:r>
            <a:r>
              <a:rPr lang="en-US" sz="1800" b="0" i="0" u="none" strike="noStrike">
                <a:solidFill>
                  <a:srgbClr val="000000"/>
                </a:solidFill>
                <a:latin typeface="Calibri"/>
                <a:ea typeface="Calibri"/>
                <a:cs typeface="Calibri"/>
                <a:sym typeface="Calibri"/>
              </a:rPr>
              <a:t>NGNC</a:t>
            </a:r>
            <a:r>
              <a:rPr lang="en-US"/>
              <a:t> </a:t>
            </a:r>
            <a:r>
              <a:rPr lang="en-US" sz="1800" b="0" i="0" u="none" strike="noStrike">
                <a:solidFill>
                  <a:srgbClr val="000000"/>
                </a:solidFill>
                <a:latin typeface="Calibri"/>
                <a:ea typeface="Calibri"/>
                <a:cs typeface="Calibri"/>
                <a:sym typeface="Calibri"/>
              </a:rPr>
              <a:t>GR-Thess.</a:t>
            </a:r>
            <a:endParaRPr sz="1800">
              <a:solidFill>
                <a:srgbClr val="000000"/>
              </a:solidFill>
              <a:latin typeface="Calibri"/>
              <a:ea typeface="Calibri"/>
              <a:cs typeface="Calibri"/>
              <a:sym typeface="Calibri"/>
            </a:endParaRPr>
          </a:p>
          <a:p>
            <a:pPr marL="1143000" lvl="2" indent="-228600" algn="l" rtl="0">
              <a:lnSpc>
                <a:spcPct val="90000"/>
              </a:lnSpc>
              <a:spcBef>
                <a:spcPts val="500"/>
              </a:spcBef>
              <a:spcAft>
                <a:spcPts val="0"/>
              </a:spcAft>
              <a:buClr>
                <a:srgbClr val="000000"/>
              </a:buClr>
              <a:buSzPts val="1800"/>
              <a:buChar char="•"/>
            </a:pPr>
            <a:r>
              <a:rPr lang="en-US" sz="1800" b="0" i="0" u="none" strike="noStrike">
                <a:solidFill>
                  <a:srgbClr val="000000"/>
                </a:solidFill>
                <a:latin typeface="Calibri"/>
                <a:ea typeface="Calibri"/>
                <a:cs typeface="Calibri"/>
                <a:sym typeface="Calibri"/>
              </a:rPr>
              <a:t>ME3 - meeting to present project to local stakeholders</a:t>
            </a:r>
            <a:r>
              <a:rPr lang="en-US"/>
              <a:t> </a:t>
            </a:r>
            <a:r>
              <a:rPr lang="en-US" sz="1800" b="0" i="0" u="none" strike="noStrike">
                <a:solidFill>
                  <a:srgbClr val="000000"/>
                </a:solidFill>
                <a:latin typeface="Calibri"/>
                <a:ea typeface="Calibri"/>
                <a:cs typeface="Calibri"/>
                <a:sym typeface="Calibri"/>
              </a:rPr>
              <a:t>Charite</a:t>
            </a:r>
            <a:r>
              <a:rPr lang="en-US"/>
              <a:t> </a:t>
            </a:r>
            <a:r>
              <a:rPr lang="en-US" sz="1800" b="0" i="0" u="none" strike="noStrike">
                <a:solidFill>
                  <a:srgbClr val="000000"/>
                </a:solidFill>
                <a:latin typeface="Calibri"/>
                <a:ea typeface="Calibri"/>
                <a:cs typeface="Calibri"/>
                <a:sym typeface="Calibri"/>
              </a:rPr>
              <a:t>DE-Berlin</a:t>
            </a:r>
            <a:endParaRPr/>
          </a:p>
          <a:p>
            <a:pPr marL="685800" lvl="1" indent="-88900" algn="l" rtl="0">
              <a:lnSpc>
                <a:spcPct val="90000"/>
              </a:lnSpc>
              <a:spcBef>
                <a:spcPts val="500"/>
              </a:spcBef>
              <a:spcAft>
                <a:spcPts val="0"/>
              </a:spcAft>
              <a:buClr>
                <a:schemeClr val="dk1"/>
              </a:buClr>
              <a:buSzPts val="2200"/>
              <a:buNone/>
            </a:pPr>
            <a:endParaRPr sz="2200"/>
          </a:p>
        </p:txBody>
      </p:sp>
      <p:pic>
        <p:nvPicPr>
          <p:cNvPr id="332" name="Google Shape;332;p12" descr="ΠΑΝΕΠΙΣΤΗΜΙΟ ΚΥΠΡΟΥ"/>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333" name="Google Shape;333;p12"/>
          <p:cNvGrpSpPr/>
          <p:nvPr/>
        </p:nvGrpSpPr>
        <p:grpSpPr>
          <a:xfrm>
            <a:off x="9724011" y="6370822"/>
            <a:ext cx="2387815" cy="427242"/>
            <a:chOff x="5982298" y="3344706"/>
            <a:chExt cx="1051063" cy="231415"/>
          </a:xfrm>
        </p:grpSpPr>
        <p:cxnSp>
          <p:nvCxnSpPr>
            <p:cNvPr id="334" name="Google Shape;334;p12"/>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35" name="Google Shape;335;p12"/>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36" name="Google Shape;336;p12"/>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37" name="Google Shape;337;p12"/>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38" name="Google Shape;338;p12"/>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339" name="Google Shape;339;p12"/>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40" name="Google Shape;340;p12"/>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41" name="Google Shape;341;p12"/>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342" name="Google Shape;342;p12"/>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343" name="Google Shape;343;p12"/>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44" name="Google Shape;344;p12"/>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45" name="Google Shape;345;p12"/>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46" name="Google Shape;346;p12"/>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47" name="Google Shape;347;p12"/>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48" name="Google Shape;348;p12"/>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49" name="Google Shape;349;p12"/>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50" name="Google Shape;350;p12"/>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sp>
        <p:nvSpPr>
          <p:cNvPr id="123" name="Google Shape;1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85000" lnSpcReduction="20000"/>
          </a:bodyPr>
          <a:lstStyle/>
          <a:p>
            <a:pPr marL="228600" lvl="0" indent="-228600" algn="l" rtl="0">
              <a:lnSpc>
                <a:spcPct val="90000"/>
              </a:lnSpc>
              <a:spcBef>
                <a:spcPts val="0"/>
              </a:spcBef>
              <a:spcAft>
                <a:spcPts val="0"/>
              </a:spcAft>
              <a:buClr>
                <a:schemeClr val="dk1"/>
              </a:buClr>
              <a:buSzPct val="100000"/>
              <a:buChar char="•"/>
            </a:pPr>
            <a:r>
              <a:rPr lang="en-US" b="0" i="0" u="none" strike="noStrike" dirty="0">
                <a:latin typeface="Arial"/>
                <a:ea typeface="Arial"/>
                <a:cs typeface="Arial"/>
                <a:sym typeface="Arial"/>
              </a:rPr>
              <a:t>Interprofessional Training for Tinnitus Researchers and Clinicians</a:t>
            </a:r>
            <a:endParaRPr dirty="0"/>
          </a:p>
          <a:p>
            <a:pPr marL="685800" lvl="1" indent="-228600" algn="l" rtl="0">
              <a:lnSpc>
                <a:spcPct val="90000"/>
              </a:lnSpc>
              <a:spcBef>
                <a:spcPts val="500"/>
              </a:spcBef>
              <a:spcAft>
                <a:spcPts val="0"/>
              </a:spcAft>
              <a:buClr>
                <a:schemeClr val="dk1"/>
              </a:buClr>
              <a:buSzPct val="100000"/>
              <a:buChar char="•"/>
            </a:pPr>
            <a:r>
              <a:rPr lang="en-US" dirty="0"/>
              <a:t>Erasmus + </a:t>
            </a:r>
            <a:endParaRPr dirty="0"/>
          </a:p>
          <a:p>
            <a:pPr marL="685800" lvl="1" indent="-228600" algn="l" rtl="0">
              <a:lnSpc>
                <a:spcPct val="90000"/>
              </a:lnSpc>
              <a:spcBef>
                <a:spcPts val="500"/>
              </a:spcBef>
              <a:spcAft>
                <a:spcPts val="0"/>
              </a:spcAft>
              <a:buClr>
                <a:schemeClr val="dk1"/>
              </a:buClr>
              <a:buSzPct val="100000"/>
              <a:buChar char="•"/>
            </a:pPr>
            <a:r>
              <a:rPr lang="en-US" b="0" i="0" u="none" strike="noStrike" dirty="0">
                <a:latin typeface="Arial"/>
                <a:ea typeface="Arial"/>
                <a:cs typeface="Arial"/>
                <a:sym typeface="Arial"/>
              </a:rPr>
              <a:t>KA220-VET - Cooperation partnerships in vocational education and training</a:t>
            </a:r>
            <a:endParaRPr dirty="0"/>
          </a:p>
          <a:p>
            <a:pPr marL="685800" lvl="1" indent="-228600" algn="l" rtl="0">
              <a:lnSpc>
                <a:spcPct val="90000"/>
              </a:lnSpc>
              <a:spcBef>
                <a:spcPts val="500"/>
              </a:spcBef>
              <a:spcAft>
                <a:spcPts val="0"/>
              </a:spcAft>
              <a:buClr>
                <a:schemeClr val="dk1"/>
              </a:buClr>
              <a:buSzPct val="100000"/>
              <a:buChar char="•"/>
            </a:pPr>
            <a:r>
              <a:rPr lang="en-US" dirty="0">
                <a:latin typeface="Arial"/>
                <a:ea typeface="Arial"/>
                <a:cs typeface="Arial"/>
                <a:sym typeface="Arial"/>
              </a:rPr>
              <a:t>Agency: CY01 - Foundation for the Management of European Lifelong Learning </a:t>
            </a:r>
            <a:r>
              <a:rPr lang="en-US" dirty="0" err="1">
                <a:latin typeface="Arial"/>
                <a:ea typeface="Arial"/>
                <a:cs typeface="Arial"/>
                <a:sym typeface="Arial"/>
              </a:rPr>
              <a:t>Programmes</a:t>
            </a:r>
            <a:endParaRPr dirty="0"/>
          </a:p>
          <a:p>
            <a:pPr marL="685800" lvl="1" indent="-228600" algn="l" rtl="0">
              <a:lnSpc>
                <a:spcPct val="90000"/>
              </a:lnSpc>
              <a:spcBef>
                <a:spcPts val="500"/>
              </a:spcBef>
              <a:spcAft>
                <a:spcPts val="0"/>
              </a:spcAft>
              <a:buClr>
                <a:schemeClr val="dk1"/>
              </a:buClr>
              <a:buSzPct val="100000"/>
              <a:buChar char="•"/>
            </a:pPr>
            <a:r>
              <a:rPr lang="en-US" dirty="0">
                <a:latin typeface="Arial"/>
                <a:ea typeface="Arial"/>
                <a:cs typeface="Arial"/>
                <a:sym typeface="Arial"/>
              </a:rPr>
              <a:t>Overall budget: 400,000</a:t>
            </a:r>
          </a:p>
          <a:p>
            <a:pPr marL="685800" lvl="1" indent="-228600" algn="l" rtl="0">
              <a:lnSpc>
                <a:spcPct val="90000"/>
              </a:lnSpc>
              <a:spcBef>
                <a:spcPts val="500"/>
              </a:spcBef>
              <a:spcAft>
                <a:spcPts val="0"/>
              </a:spcAft>
              <a:buClr>
                <a:schemeClr val="dk1"/>
              </a:buClr>
              <a:buSzPct val="100000"/>
              <a:buChar char="•"/>
            </a:pPr>
            <a:r>
              <a:rPr lang="en-US" dirty="0"/>
              <a:t>1/12/2024 – 30-11-2027</a:t>
            </a:r>
          </a:p>
          <a:p>
            <a:pPr marL="685800" lvl="1" indent="-228600" algn="l" rtl="0">
              <a:lnSpc>
                <a:spcPct val="90000"/>
              </a:lnSpc>
              <a:spcBef>
                <a:spcPts val="500"/>
              </a:spcBef>
              <a:spcAft>
                <a:spcPts val="0"/>
              </a:spcAft>
              <a:buClr>
                <a:schemeClr val="dk1"/>
              </a:buClr>
              <a:buSzPct val="100000"/>
              <a:buChar char="•"/>
            </a:pPr>
            <a:endParaRPr dirty="0"/>
          </a:p>
          <a:p>
            <a:pPr marL="685800" lvl="1" indent="-228600" algn="l" rtl="0">
              <a:lnSpc>
                <a:spcPct val="90000"/>
              </a:lnSpc>
              <a:spcBef>
                <a:spcPts val="500"/>
              </a:spcBef>
              <a:spcAft>
                <a:spcPts val="0"/>
              </a:spcAft>
              <a:buClr>
                <a:schemeClr val="dk1"/>
              </a:buClr>
              <a:buSzPct val="100000"/>
              <a:buChar char="•"/>
            </a:pPr>
            <a:r>
              <a:rPr lang="en-US" dirty="0">
                <a:latin typeface="Arial"/>
                <a:ea typeface="Arial"/>
                <a:cs typeface="Arial"/>
                <a:sym typeface="Arial"/>
              </a:rPr>
              <a:t>Aims:</a:t>
            </a:r>
            <a:endParaRPr dirty="0"/>
          </a:p>
          <a:p>
            <a:pPr marL="1143000" lvl="2" indent="-228600" algn="l" rtl="0">
              <a:lnSpc>
                <a:spcPct val="90000"/>
              </a:lnSpc>
              <a:spcBef>
                <a:spcPts val="500"/>
              </a:spcBef>
              <a:spcAft>
                <a:spcPts val="0"/>
              </a:spcAft>
              <a:buClr>
                <a:schemeClr val="dk1"/>
              </a:buClr>
              <a:buSzPct val="100000"/>
              <a:buChar char="•"/>
            </a:pPr>
            <a:r>
              <a:rPr lang="en-US" dirty="0">
                <a:latin typeface="Arial"/>
                <a:ea typeface="Arial"/>
                <a:cs typeface="Arial"/>
                <a:sym typeface="Arial"/>
              </a:rPr>
              <a:t>Address a gap in Health Literacy for Tinnitus in Europe</a:t>
            </a:r>
            <a:endParaRPr dirty="0"/>
          </a:p>
          <a:p>
            <a:pPr marL="1143000" lvl="2" indent="-228600" algn="l" rtl="0">
              <a:lnSpc>
                <a:spcPct val="90000"/>
              </a:lnSpc>
              <a:spcBef>
                <a:spcPts val="500"/>
              </a:spcBef>
              <a:spcAft>
                <a:spcPts val="0"/>
              </a:spcAft>
              <a:buClr>
                <a:schemeClr val="dk1"/>
              </a:buClr>
              <a:buSzPct val="100000"/>
              <a:buChar char="•"/>
            </a:pPr>
            <a:r>
              <a:rPr lang="en-US" dirty="0">
                <a:latin typeface="Arial"/>
                <a:ea typeface="Arial"/>
                <a:cs typeface="Arial"/>
                <a:sym typeface="Arial"/>
              </a:rPr>
              <a:t>E</a:t>
            </a:r>
            <a:r>
              <a:rPr lang="en-US" b="0" i="0" u="none" strike="noStrike" dirty="0">
                <a:latin typeface="Arial"/>
                <a:ea typeface="Arial"/>
                <a:cs typeface="Arial"/>
                <a:sym typeface="Arial"/>
              </a:rPr>
              <a:t>mpower Tinnitus patients through learning, transforming them into active players in the management of their condition</a:t>
            </a:r>
            <a:endParaRPr dirty="0"/>
          </a:p>
          <a:p>
            <a:pPr marL="1143000" lvl="2" indent="-228600" algn="l" rtl="0">
              <a:lnSpc>
                <a:spcPct val="90000"/>
              </a:lnSpc>
              <a:spcBef>
                <a:spcPts val="500"/>
              </a:spcBef>
              <a:spcAft>
                <a:spcPts val="0"/>
              </a:spcAft>
              <a:buClr>
                <a:schemeClr val="dk1"/>
              </a:buClr>
              <a:buSzPct val="100000"/>
              <a:buChar char="•"/>
            </a:pPr>
            <a:r>
              <a:rPr lang="en-US" dirty="0">
                <a:latin typeface="Arial"/>
                <a:ea typeface="Arial"/>
                <a:cs typeface="Arial"/>
                <a:sym typeface="Arial"/>
              </a:rPr>
              <a:t>Develop a gamified health literacy platform for chronic disorders with the use case of tinnitus</a:t>
            </a:r>
            <a:endParaRPr dirty="0"/>
          </a:p>
          <a:p>
            <a:pPr marL="1143000" lvl="2" indent="-228600" algn="l" rtl="0">
              <a:lnSpc>
                <a:spcPct val="90000"/>
              </a:lnSpc>
              <a:spcBef>
                <a:spcPts val="500"/>
              </a:spcBef>
              <a:spcAft>
                <a:spcPts val="0"/>
              </a:spcAft>
              <a:buClr>
                <a:schemeClr val="dk1"/>
              </a:buClr>
              <a:buSzPct val="100000"/>
              <a:buChar char="•"/>
            </a:pPr>
            <a:r>
              <a:rPr lang="en-US" dirty="0">
                <a:latin typeface="Arial"/>
                <a:ea typeface="Arial"/>
                <a:cs typeface="Arial"/>
                <a:sym typeface="Arial"/>
              </a:rPr>
              <a:t>Exploit gamification principles to increase motivation and transform knowledge in an activity</a:t>
            </a:r>
            <a:endParaRPr dirty="0"/>
          </a:p>
          <a:p>
            <a:pPr marL="1143000" lvl="2" indent="-228600" algn="l" rtl="0">
              <a:lnSpc>
                <a:spcPct val="90000"/>
              </a:lnSpc>
              <a:spcBef>
                <a:spcPts val="500"/>
              </a:spcBef>
              <a:spcAft>
                <a:spcPts val="0"/>
              </a:spcAft>
              <a:buClr>
                <a:schemeClr val="dk1"/>
              </a:buClr>
              <a:buSzPct val="100000"/>
              <a:buChar char="•"/>
            </a:pPr>
            <a:r>
              <a:rPr lang="en-US" dirty="0">
                <a:latin typeface="Arial"/>
                <a:ea typeface="Arial"/>
                <a:cs typeface="Arial"/>
                <a:sym typeface="Arial"/>
              </a:rPr>
              <a:t>Use Co-creation principles to develop games with equal gender representation among patients for solutions that retain motivation to learn and ensure inclusivity</a:t>
            </a:r>
          </a:p>
          <a:p>
            <a:pPr marL="1143000" lvl="2" indent="-228600" algn="l" rtl="0">
              <a:lnSpc>
                <a:spcPct val="90000"/>
              </a:lnSpc>
              <a:spcBef>
                <a:spcPts val="500"/>
              </a:spcBef>
              <a:spcAft>
                <a:spcPts val="0"/>
              </a:spcAft>
              <a:buClr>
                <a:schemeClr val="dk1"/>
              </a:buClr>
              <a:buSzPct val="100000"/>
              <a:buChar char="•"/>
            </a:pPr>
            <a:r>
              <a:rPr lang="en-US" dirty="0">
                <a:latin typeface="Arial"/>
                <a:cs typeface="Arial"/>
                <a:sym typeface="Arial"/>
              </a:rPr>
              <a:t>Exploit the outcome of the previous Tin-TRAC Erasmus+ project</a:t>
            </a:r>
            <a:endParaRPr dirty="0"/>
          </a:p>
          <a:p>
            <a:pPr marL="228600" lvl="0" indent="-64135" algn="l" rtl="0">
              <a:lnSpc>
                <a:spcPct val="90000"/>
              </a:lnSpc>
              <a:spcBef>
                <a:spcPts val="1000"/>
              </a:spcBef>
              <a:spcAft>
                <a:spcPts val="0"/>
              </a:spcAft>
              <a:buClr>
                <a:schemeClr val="dk1"/>
              </a:buClr>
              <a:buSzPct val="100000"/>
              <a:buNone/>
            </a:pPr>
            <a:endParaRPr dirty="0"/>
          </a:p>
        </p:txBody>
      </p:sp>
      <p:pic>
        <p:nvPicPr>
          <p:cNvPr id="124" name="Google Shape;124;p3" descr="ΠΑΝΕΠΙΣΤΗΜΙΟ ΚΥΠΡΟΥ"/>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125" name="Google Shape;125;p3"/>
          <p:cNvGrpSpPr/>
          <p:nvPr/>
        </p:nvGrpSpPr>
        <p:grpSpPr>
          <a:xfrm>
            <a:off x="9724011" y="6370822"/>
            <a:ext cx="2387815" cy="427242"/>
            <a:chOff x="5982298" y="3344706"/>
            <a:chExt cx="1051063" cy="231415"/>
          </a:xfrm>
        </p:grpSpPr>
        <p:cxnSp>
          <p:nvCxnSpPr>
            <p:cNvPr id="126" name="Google Shape;126;p3"/>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27" name="Google Shape;127;p3"/>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28" name="Google Shape;128;p3"/>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29" name="Google Shape;129;p3"/>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0" name="Google Shape;130;p3"/>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31" name="Google Shape;131;p3"/>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2" name="Google Shape;132;p3"/>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33" name="Google Shape;133;p3"/>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4" name="Google Shape;134;p3"/>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35" name="Google Shape;135;p3"/>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36" name="Google Shape;136;p3"/>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7" name="Google Shape;137;p3"/>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38" name="Google Shape;138;p3"/>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39" name="Google Shape;139;p3"/>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0" name="Google Shape;140;p3"/>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41" name="Google Shape;141;p3"/>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42" name="Google Shape;142;p3"/>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Google Shape;330;p12">
            <a:extLst>
              <a:ext uri="{FF2B5EF4-FFF2-40B4-BE49-F238E27FC236}">
                <a16:creationId xmlns:a16="http://schemas.microsoft.com/office/drawing/2014/main" id="{81DF9855-491F-F938-EFCD-5C16AFE94FB2}"/>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sp>
        <p:nvSpPr>
          <p:cNvPr id="26" name="Google Shape;331;p12">
            <a:extLst>
              <a:ext uri="{FF2B5EF4-FFF2-40B4-BE49-F238E27FC236}">
                <a16:creationId xmlns:a16="http://schemas.microsoft.com/office/drawing/2014/main" id="{A195A874-3348-4C94-568A-301FB99AC73E}"/>
              </a:ext>
            </a:extLst>
          </p:cNvPr>
          <p:cNvSpPr txBox="1">
            <a:spLocks/>
          </p:cNvSpPr>
          <p:nvPr/>
        </p:nvSpPr>
        <p:spPr>
          <a:xfrm>
            <a:off x="838200" y="1825625"/>
            <a:ext cx="10515600" cy="4351338"/>
          </a:xfrm>
          <a:prstGeom prst="rect">
            <a:avLst/>
          </a:prstGeom>
          <a:noFill/>
          <a:ln>
            <a:noFill/>
          </a:ln>
        </p:spPr>
        <p:txBody>
          <a:bodyPr spcFirstLastPara="1" vert="horz" wrap="square" lIns="91425" tIns="45700" rIns="91425"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Clr>
                <a:schemeClr val="dk1"/>
              </a:buClr>
              <a:buSzPts val="2800"/>
            </a:pPr>
            <a:r>
              <a:rPr lang="en-US" dirty="0"/>
              <a:t>Thank you!</a:t>
            </a:r>
          </a:p>
          <a:p>
            <a:pPr lvl="1">
              <a:spcBef>
                <a:spcPts val="0"/>
              </a:spcBef>
              <a:buClr>
                <a:schemeClr val="dk1"/>
              </a:buClr>
              <a:buSzPts val="2800"/>
            </a:pPr>
            <a:r>
              <a:rPr lang="en-US" dirty="0"/>
              <a:t>The </a:t>
            </a:r>
            <a:r>
              <a:rPr lang="en-US" dirty="0" err="1"/>
              <a:t>TInWise</a:t>
            </a:r>
            <a:r>
              <a:rPr lang="en-US" dirty="0"/>
              <a:t> team</a:t>
            </a:r>
          </a:p>
          <a:p>
            <a:pPr lvl="1" indent="-88900">
              <a:buClr>
                <a:schemeClr val="dk1"/>
              </a:buClr>
              <a:buSzPts val="2200"/>
              <a:buFont typeface="Arial" panose="020B0604020202020204" pitchFamily="34" charset="0"/>
              <a:buNone/>
            </a:pPr>
            <a:endParaRPr lang="en-US" sz="2200" dirty="0"/>
          </a:p>
        </p:txBody>
      </p:sp>
      <p:pic>
        <p:nvPicPr>
          <p:cNvPr id="27" name="Google Shape;332;p12" descr="ΠΑΝΕΠΙΣΤΗΜΙΟ ΚΥΠΡΟΥ">
            <a:extLst>
              <a:ext uri="{FF2B5EF4-FFF2-40B4-BE49-F238E27FC236}">
                <a16:creationId xmlns:a16="http://schemas.microsoft.com/office/drawing/2014/main" id="{5C925699-0A65-F415-E6F5-87F8CE24BE72}"/>
              </a:ext>
            </a:extLst>
          </p:cNvPr>
          <p:cNvPicPr preferRelativeResize="0"/>
          <p:nvPr/>
        </p:nvPicPr>
        <p:blipFill rotWithShape="1">
          <a:blip r:embed="rId2">
            <a:alphaModFix/>
          </a:blip>
          <a:srcRect/>
          <a:stretch/>
        </p:blipFill>
        <p:spPr>
          <a:xfrm>
            <a:off x="140607" y="256608"/>
            <a:ext cx="3086100" cy="857250"/>
          </a:xfrm>
          <a:prstGeom prst="rect">
            <a:avLst/>
          </a:prstGeom>
          <a:noFill/>
          <a:ln>
            <a:noFill/>
          </a:ln>
        </p:spPr>
      </p:pic>
      <p:grpSp>
        <p:nvGrpSpPr>
          <p:cNvPr id="28" name="Google Shape;333;p12">
            <a:extLst>
              <a:ext uri="{FF2B5EF4-FFF2-40B4-BE49-F238E27FC236}">
                <a16:creationId xmlns:a16="http://schemas.microsoft.com/office/drawing/2014/main" id="{E449C816-6814-3CF8-1550-2C70CCF06B53}"/>
              </a:ext>
            </a:extLst>
          </p:cNvPr>
          <p:cNvGrpSpPr/>
          <p:nvPr/>
        </p:nvGrpSpPr>
        <p:grpSpPr>
          <a:xfrm>
            <a:off x="9724011" y="6370822"/>
            <a:ext cx="2387815" cy="427242"/>
            <a:chOff x="5982298" y="3344706"/>
            <a:chExt cx="1051063" cy="231415"/>
          </a:xfrm>
        </p:grpSpPr>
        <p:cxnSp>
          <p:nvCxnSpPr>
            <p:cNvPr id="29" name="Google Shape;334;p12">
              <a:extLst>
                <a:ext uri="{FF2B5EF4-FFF2-40B4-BE49-F238E27FC236}">
                  <a16:creationId xmlns:a16="http://schemas.microsoft.com/office/drawing/2014/main" id="{7FB21ABB-F2C4-12F6-43DF-B3BC0A4AF923}"/>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0" name="Google Shape;335;p12">
              <a:extLst>
                <a:ext uri="{FF2B5EF4-FFF2-40B4-BE49-F238E27FC236}">
                  <a16:creationId xmlns:a16="http://schemas.microsoft.com/office/drawing/2014/main" id="{E6988F3C-95CD-A4A9-9578-C9B7AED4898A}"/>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1" name="Google Shape;336;p12">
              <a:extLst>
                <a:ext uri="{FF2B5EF4-FFF2-40B4-BE49-F238E27FC236}">
                  <a16:creationId xmlns:a16="http://schemas.microsoft.com/office/drawing/2014/main" id="{857461D0-ADB9-07F2-D559-C88A7F44FEA6}"/>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32" name="Google Shape;337;p12">
              <a:extLst>
                <a:ext uri="{FF2B5EF4-FFF2-40B4-BE49-F238E27FC236}">
                  <a16:creationId xmlns:a16="http://schemas.microsoft.com/office/drawing/2014/main" id="{A8E59BB1-714D-B003-908F-647E3A9A01CE}"/>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33" name="Google Shape;338;p12">
              <a:extLst>
                <a:ext uri="{FF2B5EF4-FFF2-40B4-BE49-F238E27FC236}">
                  <a16:creationId xmlns:a16="http://schemas.microsoft.com/office/drawing/2014/main" id="{A97AC826-1A21-5176-4DBA-E8476CD1BD90}"/>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34" name="Google Shape;339;p12">
              <a:extLst>
                <a:ext uri="{FF2B5EF4-FFF2-40B4-BE49-F238E27FC236}">
                  <a16:creationId xmlns:a16="http://schemas.microsoft.com/office/drawing/2014/main" id="{9B9B17F8-0E39-4AF1-1376-2916C880D23E}"/>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5" name="Google Shape;340;p12">
              <a:extLst>
                <a:ext uri="{FF2B5EF4-FFF2-40B4-BE49-F238E27FC236}">
                  <a16:creationId xmlns:a16="http://schemas.microsoft.com/office/drawing/2014/main" id="{1C2FDB40-4CC8-E9ED-5E4A-489D4E96ECCE}"/>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36" name="Google Shape;341;p12">
              <a:extLst>
                <a:ext uri="{FF2B5EF4-FFF2-40B4-BE49-F238E27FC236}">
                  <a16:creationId xmlns:a16="http://schemas.microsoft.com/office/drawing/2014/main" id="{297D7BF3-1B1C-09C1-CD89-9AF2C65A5C57}"/>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37" name="Google Shape;342;p12">
              <a:extLst>
                <a:ext uri="{FF2B5EF4-FFF2-40B4-BE49-F238E27FC236}">
                  <a16:creationId xmlns:a16="http://schemas.microsoft.com/office/drawing/2014/main" id="{6962CE87-9549-1010-870A-C6881E883A2F}"/>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38" name="Google Shape;343;p12">
              <a:extLst>
                <a:ext uri="{FF2B5EF4-FFF2-40B4-BE49-F238E27FC236}">
                  <a16:creationId xmlns:a16="http://schemas.microsoft.com/office/drawing/2014/main" id="{27B28567-A33B-F7BB-5103-31488205074F}"/>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39" name="Google Shape;344;p12">
              <a:extLst>
                <a:ext uri="{FF2B5EF4-FFF2-40B4-BE49-F238E27FC236}">
                  <a16:creationId xmlns:a16="http://schemas.microsoft.com/office/drawing/2014/main" id="{532940B7-ADC6-8382-EE01-5F4F79904F6E}"/>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40" name="Google Shape;345;p12">
              <a:extLst>
                <a:ext uri="{FF2B5EF4-FFF2-40B4-BE49-F238E27FC236}">
                  <a16:creationId xmlns:a16="http://schemas.microsoft.com/office/drawing/2014/main" id="{80EA08C4-E086-3740-10A9-5AC1FE311585}"/>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41" name="Google Shape;346;p12">
              <a:extLst>
                <a:ext uri="{FF2B5EF4-FFF2-40B4-BE49-F238E27FC236}">
                  <a16:creationId xmlns:a16="http://schemas.microsoft.com/office/drawing/2014/main" id="{8D30AF84-8DD7-713B-6D16-D154479ADD76}"/>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42" name="Google Shape;347;p12">
              <a:extLst>
                <a:ext uri="{FF2B5EF4-FFF2-40B4-BE49-F238E27FC236}">
                  <a16:creationId xmlns:a16="http://schemas.microsoft.com/office/drawing/2014/main" id="{6ABD30C0-D461-5E14-1DB9-101E4DAFCC07}"/>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43" name="Google Shape;348;p12">
              <a:extLst>
                <a:ext uri="{FF2B5EF4-FFF2-40B4-BE49-F238E27FC236}">
                  <a16:creationId xmlns:a16="http://schemas.microsoft.com/office/drawing/2014/main" id="{5A84593B-2F22-BC0C-1A7C-6A35B96B0405}"/>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44" name="Google Shape;349;p12">
              <a:extLst>
                <a:ext uri="{FF2B5EF4-FFF2-40B4-BE49-F238E27FC236}">
                  <a16:creationId xmlns:a16="http://schemas.microsoft.com/office/drawing/2014/main" id="{2CF9C922-6B31-2185-45D6-B19D2406E60C}"/>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45" name="Google Shape;350;p12">
              <a:extLst>
                <a:ext uri="{FF2B5EF4-FFF2-40B4-BE49-F238E27FC236}">
                  <a16:creationId xmlns:a16="http://schemas.microsoft.com/office/drawing/2014/main" id="{6AC69B47-FDF3-D5C5-1F74-1B7A380B1B6B}"/>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47" name="Picture 46" descr="A screenshot of a group of people&#10;&#10;AI-generated content may be incorrect.">
            <a:extLst>
              <a:ext uri="{FF2B5EF4-FFF2-40B4-BE49-F238E27FC236}">
                <a16:creationId xmlns:a16="http://schemas.microsoft.com/office/drawing/2014/main" id="{6609B506-6880-68B5-FD9C-F9F09F699321}"/>
              </a:ext>
            </a:extLst>
          </p:cNvPr>
          <p:cNvPicPr>
            <a:picLocks noChangeAspect="1"/>
          </p:cNvPicPr>
          <p:nvPr/>
        </p:nvPicPr>
        <p:blipFill>
          <a:blip r:embed="rId3"/>
          <a:stretch>
            <a:fillRect/>
          </a:stretch>
        </p:blipFill>
        <p:spPr>
          <a:xfrm>
            <a:off x="8782718" y="1614856"/>
            <a:ext cx="3244631" cy="3813200"/>
          </a:xfrm>
          <a:prstGeom prst="rect">
            <a:avLst/>
          </a:prstGeom>
        </p:spPr>
      </p:pic>
      <p:pic>
        <p:nvPicPr>
          <p:cNvPr id="50" name="Picture 49" descr="A qr code with a game controller&#10;&#10;AI-generated content may be incorrect.">
            <a:extLst>
              <a:ext uri="{FF2B5EF4-FFF2-40B4-BE49-F238E27FC236}">
                <a16:creationId xmlns:a16="http://schemas.microsoft.com/office/drawing/2014/main" id="{803332F6-3CB6-EADF-9B80-C16ECF6121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9578" y="2364160"/>
            <a:ext cx="2475192" cy="2475192"/>
          </a:xfrm>
          <a:prstGeom prst="rect">
            <a:avLst/>
          </a:prstGeom>
        </p:spPr>
      </p:pic>
      <p:sp>
        <p:nvSpPr>
          <p:cNvPr id="51" name="Google Shape;110;p1">
            <a:extLst>
              <a:ext uri="{FF2B5EF4-FFF2-40B4-BE49-F238E27FC236}">
                <a16:creationId xmlns:a16="http://schemas.microsoft.com/office/drawing/2014/main" id="{4C605EB4-5286-6F61-F65D-87922D4C939E}"/>
              </a:ext>
            </a:extLst>
          </p:cNvPr>
          <p:cNvSpPr txBox="1"/>
          <p:nvPr/>
        </p:nvSpPr>
        <p:spPr>
          <a:xfrm>
            <a:off x="0" y="5134926"/>
            <a:ext cx="8574157"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dirty="0" err="1">
                <a:solidFill>
                  <a:schemeClr val="bg2">
                    <a:lumMod val="25000"/>
                  </a:schemeClr>
                </a:solidFill>
                <a:effectLst/>
                <a:latin typeface="Jost" panose="020B0604020202020204" charset="0"/>
              </a:rPr>
              <a:t>TinWise</a:t>
            </a:r>
            <a:r>
              <a:rPr lang="en-US" sz="1200" b="0" i="0" dirty="0">
                <a:solidFill>
                  <a:schemeClr val="bg2">
                    <a:lumMod val="25000"/>
                  </a:schemeClr>
                </a:solidFill>
                <a:effectLst/>
                <a:latin typeface="Jost" panose="020B0604020202020204" charset="0"/>
              </a:rPr>
              <a:t> is a Joint Project funded by the European Commission within the ERASMUS+ 2024 </a:t>
            </a:r>
            <a:r>
              <a:rPr lang="en-US" sz="1200" b="0" i="0" dirty="0" err="1">
                <a:solidFill>
                  <a:schemeClr val="bg2">
                    <a:lumMod val="25000"/>
                  </a:schemeClr>
                </a:solidFill>
                <a:effectLst/>
                <a:latin typeface="Jost" panose="020B0604020202020204" charset="0"/>
              </a:rPr>
              <a:t>Programme</a:t>
            </a:r>
            <a:r>
              <a:rPr lang="en-US" sz="1200" b="0" i="0" dirty="0">
                <a:solidFill>
                  <a:schemeClr val="bg2">
                    <a:lumMod val="25000"/>
                  </a:schemeClr>
                </a:solidFill>
                <a:effectLst/>
                <a:latin typeface="Jost" panose="020B0604020202020204" charset="0"/>
              </a:rPr>
              <a:t>, Key Action 2 – KA220-VET - Cooperation partnerships in vocational education and training.</a:t>
            </a:r>
          </a:p>
          <a:p>
            <a:pPr marL="0" marR="0" lvl="0" indent="0" algn="l" rtl="0">
              <a:spcBef>
                <a:spcPts val="0"/>
              </a:spcBef>
              <a:spcAft>
                <a:spcPts val="0"/>
              </a:spcAft>
              <a:buNone/>
            </a:pPr>
            <a:endParaRPr lang="en-US" sz="1200" b="0" i="0" dirty="0">
              <a:solidFill>
                <a:schemeClr val="bg2">
                  <a:lumMod val="25000"/>
                </a:schemeClr>
              </a:solidFill>
              <a:effectLst/>
              <a:latin typeface="Jost" panose="020B0604020202020204" charset="0"/>
            </a:endParaRPr>
          </a:p>
          <a:p>
            <a:pPr>
              <a:buNone/>
            </a:pPr>
            <a:r>
              <a:rPr lang="en-US" sz="1200" b="0" i="0" dirty="0">
                <a:solidFill>
                  <a:schemeClr val="bg2">
                    <a:lumMod val="25000"/>
                  </a:schemeClr>
                </a:solidFill>
                <a:effectLst/>
                <a:latin typeface="Jost" panose="020B0604020202020204" charset="0"/>
              </a:rPr>
              <a:t>DISCLAIMER: 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p:txBody>
      </p:sp>
      <p:pic>
        <p:nvPicPr>
          <p:cNvPr id="52" name="Picture 2" descr="Erasmus+">
            <a:extLst>
              <a:ext uri="{FF2B5EF4-FFF2-40B4-BE49-F238E27FC236}">
                <a16:creationId xmlns:a16="http://schemas.microsoft.com/office/drawing/2014/main" id="{28F3232E-957B-115D-8FEA-605AC659FF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74" y="6311900"/>
            <a:ext cx="2395542" cy="500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33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a:extLst>
            <a:ext uri="{FF2B5EF4-FFF2-40B4-BE49-F238E27FC236}">
              <a16:creationId xmlns:a16="http://schemas.microsoft.com/office/drawing/2014/main" id="{4E7C257F-399F-36A6-4E68-B4F19CE4A43F}"/>
            </a:ext>
          </a:extLst>
        </p:cNvPr>
        <p:cNvGrpSpPr/>
        <p:nvPr/>
      </p:nvGrpSpPr>
      <p:grpSpPr>
        <a:xfrm>
          <a:off x="0" y="0"/>
          <a:ext cx="0" cy="0"/>
          <a:chOff x="0" y="0"/>
          <a:chExt cx="0" cy="0"/>
        </a:xfrm>
      </p:grpSpPr>
      <p:sp>
        <p:nvSpPr>
          <p:cNvPr id="147" name="Google Shape;147;p4">
            <a:extLst>
              <a:ext uri="{FF2B5EF4-FFF2-40B4-BE49-F238E27FC236}">
                <a16:creationId xmlns:a16="http://schemas.microsoft.com/office/drawing/2014/main" id="{5BABC81C-1C6C-5B2C-EDAB-A1EDB457FB53}"/>
              </a:ext>
            </a:extLst>
          </p:cNvPr>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ct val="100000"/>
              <a:buChar char="•"/>
            </a:pPr>
            <a:r>
              <a:rPr lang="en-US" dirty="0"/>
              <a:t>Partners:</a:t>
            </a:r>
          </a:p>
          <a:p>
            <a:pPr marL="914400" lvl="1" indent="-457200">
              <a:spcBef>
                <a:spcPts val="0"/>
              </a:spcBef>
              <a:buClr>
                <a:schemeClr val="dk1"/>
              </a:buClr>
              <a:buSzPct val="100000"/>
              <a:buFont typeface="+mj-lt"/>
              <a:buAutoNum type="arabicPeriod"/>
            </a:pPr>
            <a:r>
              <a:rPr lang="en-US" dirty="0"/>
              <a:t>UCY (CY)</a:t>
            </a:r>
          </a:p>
          <a:p>
            <a:pPr marL="914400" lvl="1" indent="-457200">
              <a:spcBef>
                <a:spcPts val="0"/>
              </a:spcBef>
              <a:buClr>
                <a:schemeClr val="dk1"/>
              </a:buClr>
              <a:buSzPct val="100000"/>
              <a:buFont typeface="+mj-lt"/>
              <a:buAutoNum type="arabicPeriod"/>
            </a:pPr>
            <a:r>
              <a:rPr lang="en-US" dirty="0"/>
              <a:t>CYENS (CY)</a:t>
            </a:r>
          </a:p>
          <a:p>
            <a:pPr marL="914400" lvl="1" indent="-457200">
              <a:spcBef>
                <a:spcPts val="0"/>
              </a:spcBef>
              <a:buClr>
                <a:schemeClr val="dk1"/>
              </a:buClr>
              <a:buSzPct val="100000"/>
              <a:buFont typeface="+mj-lt"/>
              <a:buAutoNum type="arabicPeriod"/>
            </a:pPr>
            <a:r>
              <a:rPr lang="en-US" dirty="0" err="1"/>
              <a:t>Unversity</a:t>
            </a:r>
            <a:r>
              <a:rPr lang="en-US" dirty="0"/>
              <a:t> Hospital Jena (DE)</a:t>
            </a:r>
          </a:p>
          <a:p>
            <a:pPr marL="914400" lvl="1" indent="-457200">
              <a:spcBef>
                <a:spcPts val="0"/>
              </a:spcBef>
              <a:buClr>
                <a:schemeClr val="dk1"/>
              </a:buClr>
              <a:buSzPct val="100000"/>
              <a:buFont typeface="+mj-lt"/>
              <a:buAutoNum type="arabicPeriod"/>
            </a:pPr>
            <a:r>
              <a:rPr lang="en-US" dirty="0"/>
              <a:t>Charite (DE)</a:t>
            </a:r>
          </a:p>
          <a:p>
            <a:pPr marL="914400" lvl="1" indent="-457200">
              <a:spcBef>
                <a:spcPts val="0"/>
              </a:spcBef>
              <a:buClr>
                <a:schemeClr val="dk1"/>
              </a:buClr>
              <a:buSzPct val="100000"/>
              <a:buFont typeface="+mj-lt"/>
              <a:buAutoNum type="arabicPeriod"/>
            </a:pPr>
            <a:r>
              <a:rPr lang="en-US" dirty="0"/>
              <a:t>NTUA (GR)</a:t>
            </a:r>
          </a:p>
          <a:p>
            <a:pPr marL="914400" lvl="1" indent="-457200">
              <a:spcBef>
                <a:spcPts val="0"/>
              </a:spcBef>
              <a:buClr>
                <a:schemeClr val="dk1"/>
              </a:buClr>
              <a:buSzPct val="100000"/>
              <a:buFont typeface="+mj-lt"/>
              <a:buAutoNum type="arabicPeriod"/>
            </a:pPr>
            <a:r>
              <a:rPr lang="en-US" dirty="0"/>
              <a:t>NGNC (GR)</a:t>
            </a:r>
          </a:p>
          <a:p>
            <a:pPr lvl="1">
              <a:spcBef>
                <a:spcPts val="0"/>
              </a:spcBef>
              <a:buClr>
                <a:schemeClr val="dk1"/>
              </a:buClr>
              <a:buSzPct val="100000"/>
            </a:pPr>
            <a:endParaRPr lang="en-US" dirty="0"/>
          </a:p>
          <a:p>
            <a:pPr lvl="1">
              <a:spcBef>
                <a:spcPts val="0"/>
              </a:spcBef>
              <a:buClr>
                <a:schemeClr val="dk1"/>
              </a:buClr>
              <a:buSzPct val="100000"/>
            </a:pPr>
            <a:endParaRPr dirty="0"/>
          </a:p>
        </p:txBody>
      </p:sp>
      <p:sp>
        <p:nvSpPr>
          <p:cNvPr id="148" name="Google Shape;148;p4">
            <a:extLst>
              <a:ext uri="{FF2B5EF4-FFF2-40B4-BE49-F238E27FC236}">
                <a16:creationId xmlns:a16="http://schemas.microsoft.com/office/drawing/2014/main" id="{5E70C5C9-A53E-7BC8-4EAD-A398D30D140F}"/>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dirty="0" err="1"/>
              <a:t>TinWise</a:t>
            </a:r>
            <a:endParaRPr dirty="0"/>
          </a:p>
        </p:txBody>
      </p:sp>
      <p:pic>
        <p:nvPicPr>
          <p:cNvPr id="149" name="Google Shape;149;p4" descr="ΠΑΝΕΠΙΣΤΗΜΙΟ ΚΥΠΡΟΥ">
            <a:extLst>
              <a:ext uri="{FF2B5EF4-FFF2-40B4-BE49-F238E27FC236}">
                <a16:creationId xmlns:a16="http://schemas.microsoft.com/office/drawing/2014/main" id="{98102915-8A36-B984-66B5-3D0A74DE9960}"/>
              </a:ext>
            </a:extLst>
          </p:cNvPr>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150" name="Google Shape;150;p4">
            <a:extLst>
              <a:ext uri="{FF2B5EF4-FFF2-40B4-BE49-F238E27FC236}">
                <a16:creationId xmlns:a16="http://schemas.microsoft.com/office/drawing/2014/main" id="{3DA48731-28CB-BF25-3F82-1EBB582E5F69}"/>
              </a:ext>
            </a:extLst>
          </p:cNvPr>
          <p:cNvGrpSpPr/>
          <p:nvPr/>
        </p:nvGrpSpPr>
        <p:grpSpPr>
          <a:xfrm>
            <a:off x="9724011" y="6370822"/>
            <a:ext cx="2387815" cy="427242"/>
            <a:chOff x="5982298" y="3344706"/>
            <a:chExt cx="1051063" cy="231415"/>
          </a:xfrm>
        </p:grpSpPr>
        <p:cxnSp>
          <p:nvCxnSpPr>
            <p:cNvPr id="151" name="Google Shape;151;p4">
              <a:extLst>
                <a:ext uri="{FF2B5EF4-FFF2-40B4-BE49-F238E27FC236}">
                  <a16:creationId xmlns:a16="http://schemas.microsoft.com/office/drawing/2014/main" id="{716AAA62-D1CB-C794-5CD2-B03F676A348A}"/>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52" name="Google Shape;152;p4">
              <a:extLst>
                <a:ext uri="{FF2B5EF4-FFF2-40B4-BE49-F238E27FC236}">
                  <a16:creationId xmlns:a16="http://schemas.microsoft.com/office/drawing/2014/main" id="{095D0060-5744-BCE4-FFA5-FBA736A6C9EB}"/>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53" name="Google Shape;153;p4">
              <a:extLst>
                <a:ext uri="{FF2B5EF4-FFF2-40B4-BE49-F238E27FC236}">
                  <a16:creationId xmlns:a16="http://schemas.microsoft.com/office/drawing/2014/main" id="{6366750B-22D1-9AF0-83F0-CBFBF0249BBA}"/>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54" name="Google Shape;154;p4">
              <a:extLst>
                <a:ext uri="{FF2B5EF4-FFF2-40B4-BE49-F238E27FC236}">
                  <a16:creationId xmlns:a16="http://schemas.microsoft.com/office/drawing/2014/main" id="{22768C48-06D9-F257-5A17-042AD15EB595}"/>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55" name="Google Shape;155;p4">
              <a:extLst>
                <a:ext uri="{FF2B5EF4-FFF2-40B4-BE49-F238E27FC236}">
                  <a16:creationId xmlns:a16="http://schemas.microsoft.com/office/drawing/2014/main" id="{CB53CA8D-CD5F-AA0E-7A59-D3E88BB3F411}"/>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56" name="Google Shape;156;p4">
              <a:extLst>
                <a:ext uri="{FF2B5EF4-FFF2-40B4-BE49-F238E27FC236}">
                  <a16:creationId xmlns:a16="http://schemas.microsoft.com/office/drawing/2014/main" id="{617F6AC4-F0C4-22D1-BDC2-C003BFD4BE36}"/>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57" name="Google Shape;157;p4">
              <a:extLst>
                <a:ext uri="{FF2B5EF4-FFF2-40B4-BE49-F238E27FC236}">
                  <a16:creationId xmlns:a16="http://schemas.microsoft.com/office/drawing/2014/main" id="{18011BC5-15A6-C1FC-A116-AF824E1D6C76}"/>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58" name="Google Shape;158;p4">
              <a:extLst>
                <a:ext uri="{FF2B5EF4-FFF2-40B4-BE49-F238E27FC236}">
                  <a16:creationId xmlns:a16="http://schemas.microsoft.com/office/drawing/2014/main" id="{D1544390-81CD-EDF4-D4BB-0B3241ABE958}"/>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59" name="Google Shape;159;p4">
              <a:extLst>
                <a:ext uri="{FF2B5EF4-FFF2-40B4-BE49-F238E27FC236}">
                  <a16:creationId xmlns:a16="http://schemas.microsoft.com/office/drawing/2014/main" id="{A7294887-188F-367B-8221-722997BF4BBA}"/>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60" name="Google Shape;160;p4">
              <a:extLst>
                <a:ext uri="{FF2B5EF4-FFF2-40B4-BE49-F238E27FC236}">
                  <a16:creationId xmlns:a16="http://schemas.microsoft.com/office/drawing/2014/main" id="{CCCA25AC-47AF-0039-2FC5-B41EE5394AB8}"/>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61" name="Google Shape;161;p4">
              <a:extLst>
                <a:ext uri="{FF2B5EF4-FFF2-40B4-BE49-F238E27FC236}">
                  <a16:creationId xmlns:a16="http://schemas.microsoft.com/office/drawing/2014/main" id="{B286CC2D-73A8-BE92-2BBD-7C0D263DF0B4}"/>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62" name="Google Shape;162;p4">
              <a:extLst>
                <a:ext uri="{FF2B5EF4-FFF2-40B4-BE49-F238E27FC236}">
                  <a16:creationId xmlns:a16="http://schemas.microsoft.com/office/drawing/2014/main" id="{1BD7BD9A-2A6B-0C22-8C25-640B27DD6BB6}"/>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63" name="Google Shape;163;p4">
              <a:extLst>
                <a:ext uri="{FF2B5EF4-FFF2-40B4-BE49-F238E27FC236}">
                  <a16:creationId xmlns:a16="http://schemas.microsoft.com/office/drawing/2014/main" id="{5DB0C56A-5D95-73EE-00C7-1F2F0AE5DF9A}"/>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64" name="Google Shape;164;p4">
              <a:extLst>
                <a:ext uri="{FF2B5EF4-FFF2-40B4-BE49-F238E27FC236}">
                  <a16:creationId xmlns:a16="http://schemas.microsoft.com/office/drawing/2014/main" id="{97FCEAB1-2C8A-C979-7A8F-30ED7C39158E}"/>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65" name="Google Shape;165;p4">
              <a:extLst>
                <a:ext uri="{FF2B5EF4-FFF2-40B4-BE49-F238E27FC236}">
                  <a16:creationId xmlns:a16="http://schemas.microsoft.com/office/drawing/2014/main" id="{D9C0761B-F3BF-04DD-6F5E-39899E74A1AA}"/>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66" name="Google Shape;166;p4">
              <a:extLst>
                <a:ext uri="{FF2B5EF4-FFF2-40B4-BE49-F238E27FC236}">
                  <a16:creationId xmlns:a16="http://schemas.microsoft.com/office/drawing/2014/main" id="{6B778CAB-467D-4242-6501-6AAA462DFCF4}"/>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67" name="Google Shape;167;p4">
              <a:extLst>
                <a:ext uri="{FF2B5EF4-FFF2-40B4-BE49-F238E27FC236}">
                  <a16:creationId xmlns:a16="http://schemas.microsoft.com/office/drawing/2014/main" id="{2FA52DAA-21F9-FB9F-2956-F385EB6468DB}"/>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extLst>
      <p:ext uri="{BB962C8B-B14F-4D97-AF65-F5344CB8AC3E}">
        <p14:creationId xmlns:p14="http://schemas.microsoft.com/office/powerpoint/2010/main" val="2549117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ct val="100000"/>
              <a:buChar char="•"/>
            </a:pPr>
            <a:r>
              <a:rPr lang="en-US" dirty="0"/>
              <a:t>Goals:</a:t>
            </a:r>
            <a:endParaRPr dirty="0"/>
          </a:p>
          <a:p>
            <a:pPr marL="685800" lvl="1" indent="-228600" algn="l" rtl="0">
              <a:lnSpc>
                <a:spcPct val="90000"/>
              </a:lnSpc>
              <a:spcBef>
                <a:spcPts val="500"/>
              </a:spcBef>
              <a:spcAft>
                <a:spcPts val="0"/>
              </a:spcAft>
              <a:buClr>
                <a:schemeClr val="dk1"/>
              </a:buClr>
              <a:buSzPct val="100000"/>
              <a:buChar char="•"/>
            </a:pPr>
            <a:r>
              <a:rPr lang="en-US" sz="2200" dirty="0">
                <a:latin typeface="Arial"/>
                <a:ea typeface="Arial"/>
                <a:cs typeface="Arial"/>
                <a:sym typeface="Arial"/>
              </a:rPr>
              <a:t>Addressing general health literacy challenges: </a:t>
            </a:r>
          </a:p>
          <a:p>
            <a:pPr lvl="2">
              <a:buClr>
                <a:schemeClr val="dk1"/>
              </a:buClr>
              <a:buSzPct val="100000"/>
            </a:pPr>
            <a:r>
              <a:rPr lang="en-US" sz="1800" dirty="0" err="1">
                <a:latin typeface="Arial"/>
                <a:ea typeface="Arial"/>
                <a:cs typeface="Arial"/>
                <a:sym typeface="Arial"/>
              </a:rPr>
              <a:t>TinWise</a:t>
            </a:r>
            <a:r>
              <a:rPr lang="en-US" sz="1800" dirty="0">
                <a:latin typeface="Arial"/>
                <a:ea typeface="Arial"/>
                <a:cs typeface="Arial"/>
                <a:sym typeface="Arial"/>
              </a:rPr>
              <a:t> responds to the pervasive challenge of limited health literacy highlighted by the European Health Literacy Study (HLS-EU)</a:t>
            </a:r>
            <a:endParaRPr sz="1800" dirty="0">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2200" dirty="0">
                <a:latin typeface="Arial"/>
                <a:ea typeface="Arial"/>
                <a:cs typeface="Arial"/>
                <a:sym typeface="Arial"/>
              </a:rPr>
              <a:t>Empowering health professionals: </a:t>
            </a:r>
          </a:p>
          <a:p>
            <a:pPr lvl="2">
              <a:buClr>
                <a:schemeClr val="dk1"/>
              </a:buClr>
              <a:buSzPct val="100000"/>
            </a:pPr>
            <a:r>
              <a:rPr lang="en-US" sz="1800" dirty="0" err="1">
                <a:latin typeface="Arial"/>
                <a:ea typeface="Arial"/>
                <a:cs typeface="Arial"/>
                <a:sym typeface="Arial"/>
              </a:rPr>
              <a:t>TinWise</a:t>
            </a:r>
            <a:r>
              <a:rPr lang="en-US" sz="1800" dirty="0">
                <a:latin typeface="Arial"/>
                <a:ea typeface="Arial"/>
                <a:cs typeface="Arial"/>
                <a:sym typeface="Arial"/>
              </a:rPr>
              <a:t> recognizes the need to educate health professionals in promoting health literacy and fostering active patient engagement.</a:t>
            </a:r>
          </a:p>
          <a:p>
            <a:pPr lvl="1">
              <a:buClr>
                <a:schemeClr val="dk1"/>
              </a:buClr>
              <a:buSzPct val="100000"/>
            </a:pPr>
            <a:r>
              <a:rPr lang="en-GB" sz="2200" dirty="0">
                <a:latin typeface="Arial"/>
                <a:ea typeface="Arial"/>
                <a:cs typeface="Arial"/>
                <a:sym typeface="Arial"/>
              </a:rPr>
              <a:t>Exploit co-creative practices: </a:t>
            </a:r>
          </a:p>
          <a:p>
            <a:pPr lvl="2">
              <a:buClr>
                <a:schemeClr val="dk1"/>
              </a:buClr>
              <a:buSzPct val="100000"/>
            </a:pPr>
            <a:r>
              <a:rPr lang="en-GB" sz="1800" dirty="0">
                <a:latin typeface="Arial"/>
                <a:ea typeface="Arial"/>
                <a:cs typeface="Arial"/>
                <a:sym typeface="Arial"/>
              </a:rPr>
              <a:t>Patients and clinicians will contribute to generate high quality educational material on globally accepted guidelines on tinnitus assessment and management</a:t>
            </a:r>
            <a:endParaRPr lang="en-GB" dirty="0"/>
          </a:p>
          <a:p>
            <a:pPr lvl="2">
              <a:buClr>
                <a:schemeClr val="dk1"/>
              </a:buClr>
              <a:buSzPct val="100000"/>
            </a:pPr>
            <a:endParaRPr dirty="0"/>
          </a:p>
          <a:p>
            <a:pPr marL="685800" lvl="1" indent="-228600" algn="l" rtl="0">
              <a:lnSpc>
                <a:spcPct val="90000"/>
              </a:lnSpc>
              <a:spcBef>
                <a:spcPts val="500"/>
              </a:spcBef>
              <a:spcAft>
                <a:spcPts val="0"/>
              </a:spcAft>
              <a:buClr>
                <a:schemeClr val="dk1"/>
              </a:buClr>
              <a:buSzPct val="100000"/>
              <a:buChar char="•"/>
            </a:pPr>
            <a:r>
              <a:rPr lang="en-US" sz="2200" dirty="0">
                <a:latin typeface="Arial"/>
                <a:ea typeface="Arial"/>
                <a:cs typeface="Arial"/>
                <a:sym typeface="Arial"/>
              </a:rPr>
              <a:t>Train possible future trainers of health care professionals. Multiply impact, create long-term effect</a:t>
            </a:r>
            <a:endParaRPr dirty="0"/>
          </a:p>
        </p:txBody>
      </p:sp>
      <p:sp>
        <p:nvSpPr>
          <p:cNvPr id="148" name="Google Shape;148;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pic>
        <p:nvPicPr>
          <p:cNvPr id="149" name="Google Shape;149;p4" descr="ΠΑΝΕΠΙΣΤΗΜΙΟ ΚΥΠΡΟΥ"/>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150" name="Google Shape;150;p4"/>
          <p:cNvGrpSpPr/>
          <p:nvPr/>
        </p:nvGrpSpPr>
        <p:grpSpPr>
          <a:xfrm>
            <a:off x="9724011" y="6370822"/>
            <a:ext cx="2387815" cy="427242"/>
            <a:chOff x="5982298" y="3344706"/>
            <a:chExt cx="1051063" cy="231415"/>
          </a:xfrm>
        </p:grpSpPr>
        <p:cxnSp>
          <p:nvCxnSpPr>
            <p:cNvPr id="151" name="Google Shape;151;p4"/>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52" name="Google Shape;152;p4"/>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53" name="Google Shape;153;p4"/>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54" name="Google Shape;154;p4"/>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55" name="Google Shape;155;p4"/>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56" name="Google Shape;156;p4"/>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57" name="Google Shape;157;p4"/>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58" name="Google Shape;158;p4"/>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59" name="Google Shape;159;p4"/>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60" name="Google Shape;160;p4"/>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61" name="Google Shape;161;p4"/>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62" name="Google Shape;162;p4"/>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63" name="Google Shape;163;p4"/>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64" name="Google Shape;164;p4"/>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65" name="Google Shape;165;p4"/>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66" name="Google Shape;166;p4"/>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67" name="Google Shape;167;p4"/>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sp>
        <p:nvSpPr>
          <p:cNvPr id="173" name="Google Shape;173;p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Overall we will</a:t>
            </a:r>
            <a:endParaRPr/>
          </a:p>
          <a:p>
            <a:pPr marL="800100" lvl="1" indent="-342900" algn="l" rtl="0">
              <a:lnSpc>
                <a:spcPct val="90000"/>
              </a:lnSpc>
              <a:spcBef>
                <a:spcPts val="500"/>
              </a:spcBef>
              <a:spcAft>
                <a:spcPts val="0"/>
              </a:spcAft>
              <a:buClr>
                <a:schemeClr val="dk1"/>
              </a:buClr>
              <a:buSzPts val="1800"/>
              <a:buFont typeface="Calibri"/>
              <a:buAutoNum type="arabicPeriod"/>
            </a:pPr>
            <a:r>
              <a:rPr lang="en-US" sz="1800" b="0" i="0" u="none" strike="noStrike">
                <a:latin typeface="Arial"/>
                <a:ea typeface="Arial"/>
                <a:cs typeface="Arial"/>
                <a:sym typeface="Arial"/>
              </a:rPr>
              <a:t>Listen to the patient’s needs</a:t>
            </a:r>
            <a:endParaRPr/>
          </a:p>
          <a:p>
            <a:pPr marL="800100" lvl="1" indent="-342900" algn="l" rtl="0">
              <a:lnSpc>
                <a:spcPct val="90000"/>
              </a:lnSpc>
              <a:spcBef>
                <a:spcPts val="500"/>
              </a:spcBef>
              <a:spcAft>
                <a:spcPts val="0"/>
              </a:spcAft>
              <a:buClr>
                <a:schemeClr val="dk1"/>
              </a:buClr>
              <a:buSzPts val="1800"/>
              <a:buFont typeface="Calibri"/>
              <a:buAutoNum type="arabicPeriod"/>
            </a:pPr>
            <a:r>
              <a:rPr lang="en-US" sz="1800" b="0" i="0" u="none" strike="noStrike">
                <a:latin typeface="Arial"/>
                <a:ea typeface="Arial"/>
                <a:cs typeface="Arial"/>
                <a:sym typeface="Arial"/>
              </a:rPr>
              <a:t>Create 3 games to transform literacy for tinnitus into action</a:t>
            </a:r>
            <a:endParaRPr/>
          </a:p>
          <a:p>
            <a:pPr marL="800100" lvl="1" indent="-342900" algn="l" rtl="0">
              <a:lnSpc>
                <a:spcPct val="90000"/>
              </a:lnSpc>
              <a:spcBef>
                <a:spcPts val="500"/>
              </a:spcBef>
              <a:spcAft>
                <a:spcPts val="0"/>
              </a:spcAft>
              <a:buClr>
                <a:schemeClr val="dk1"/>
              </a:buClr>
              <a:buSzPts val="1800"/>
              <a:buFont typeface="Calibri"/>
              <a:buAutoNum type="arabicPeriod"/>
            </a:pPr>
            <a:r>
              <a:rPr lang="en-US" sz="1800" b="0" i="0" u="none" strike="noStrike">
                <a:latin typeface="Arial"/>
                <a:ea typeface="Arial"/>
                <a:cs typeface="Arial"/>
                <a:sym typeface="Arial"/>
              </a:rPr>
              <a:t>Create 5 Reusable Learning Objects (RLOs) for Clinicians focusing on promoting self-help through digital means in chronic disorders.</a:t>
            </a:r>
            <a:endParaRPr/>
          </a:p>
          <a:p>
            <a:pPr marL="800100" lvl="1" indent="-342900" algn="l" rtl="0">
              <a:lnSpc>
                <a:spcPct val="90000"/>
              </a:lnSpc>
              <a:spcBef>
                <a:spcPts val="500"/>
              </a:spcBef>
              <a:spcAft>
                <a:spcPts val="0"/>
              </a:spcAft>
              <a:buClr>
                <a:schemeClr val="dk1"/>
              </a:buClr>
              <a:buSzPts val="1800"/>
              <a:buFont typeface="Calibri"/>
              <a:buAutoNum type="arabicPeriod"/>
            </a:pPr>
            <a:r>
              <a:rPr lang="en-US" sz="1800">
                <a:latin typeface="Arial"/>
                <a:ea typeface="Arial"/>
                <a:cs typeface="Arial"/>
                <a:sym typeface="Arial"/>
              </a:rPr>
              <a:t>Create a patient linking service</a:t>
            </a:r>
            <a:endParaRPr/>
          </a:p>
          <a:p>
            <a:pPr marL="800100" lvl="1" indent="-342900" algn="l" rtl="0">
              <a:lnSpc>
                <a:spcPct val="90000"/>
              </a:lnSpc>
              <a:spcBef>
                <a:spcPts val="500"/>
              </a:spcBef>
              <a:spcAft>
                <a:spcPts val="0"/>
              </a:spcAft>
              <a:buClr>
                <a:schemeClr val="dk1"/>
              </a:buClr>
              <a:buSzPts val="1800"/>
              <a:buFont typeface="Calibri"/>
              <a:buAutoNum type="arabicPeriod"/>
            </a:pPr>
            <a:r>
              <a:rPr lang="en-US" sz="1800" b="0" i="0" u="none" strike="noStrike">
                <a:latin typeface="Arial"/>
                <a:ea typeface="Arial"/>
                <a:cs typeface="Arial"/>
                <a:sym typeface="Arial"/>
              </a:rPr>
              <a:t>Create a chatbot that initiates interaction with patient, to promote learning</a:t>
            </a:r>
            <a:endParaRPr/>
          </a:p>
          <a:p>
            <a:pPr marL="800100" lvl="1" indent="-342900" algn="l" rtl="0">
              <a:lnSpc>
                <a:spcPct val="90000"/>
              </a:lnSpc>
              <a:spcBef>
                <a:spcPts val="500"/>
              </a:spcBef>
              <a:spcAft>
                <a:spcPts val="0"/>
              </a:spcAft>
              <a:buClr>
                <a:schemeClr val="dk1"/>
              </a:buClr>
              <a:buSzPts val="1800"/>
              <a:buFont typeface="Calibri"/>
              <a:buAutoNum type="arabicPeriod"/>
            </a:pPr>
            <a:r>
              <a:rPr lang="en-US" sz="1800">
                <a:latin typeface="Arial"/>
                <a:ea typeface="Arial"/>
                <a:cs typeface="Arial"/>
                <a:sym typeface="Arial"/>
              </a:rPr>
              <a:t>Author a manual for developing gamified health literacy resources</a:t>
            </a:r>
            <a:endParaRPr sz="1800" b="0" i="0" u="none" strike="noStrike">
              <a:latin typeface="Arial"/>
              <a:ea typeface="Arial"/>
              <a:cs typeface="Arial"/>
              <a:sym typeface="Arial"/>
            </a:endParaRPr>
          </a:p>
        </p:txBody>
      </p:sp>
      <p:pic>
        <p:nvPicPr>
          <p:cNvPr id="174" name="Google Shape;174;p5" descr="ΠΑΝΕΠΙΣΤΗΜΙΟ ΚΥΠΡΟΥ"/>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175" name="Google Shape;175;p5"/>
          <p:cNvGrpSpPr/>
          <p:nvPr/>
        </p:nvGrpSpPr>
        <p:grpSpPr>
          <a:xfrm>
            <a:off x="9724011" y="6370822"/>
            <a:ext cx="2387815" cy="427242"/>
            <a:chOff x="5982298" y="3344706"/>
            <a:chExt cx="1051063" cy="231415"/>
          </a:xfrm>
        </p:grpSpPr>
        <p:cxnSp>
          <p:nvCxnSpPr>
            <p:cNvPr id="176" name="Google Shape;176;p5"/>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77" name="Google Shape;177;p5"/>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78" name="Google Shape;178;p5"/>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79" name="Google Shape;179;p5"/>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80" name="Google Shape;180;p5"/>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81" name="Google Shape;181;p5"/>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82" name="Google Shape;182;p5"/>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83" name="Google Shape;183;p5"/>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84" name="Google Shape;184;p5"/>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85" name="Google Shape;185;p5"/>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86" name="Google Shape;186;p5"/>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87" name="Google Shape;187;p5"/>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88" name="Google Shape;188;p5"/>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89" name="Google Shape;189;p5"/>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90" name="Google Shape;190;p5"/>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91" name="Google Shape;191;p5"/>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92" name="Google Shape;192;p5"/>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pic>
        <p:nvPicPr>
          <p:cNvPr id="198" name="Google Shape;198;p6" descr="ΠΑΝΕΠΙΣΤΗΜΙΟ ΚΥΠΡΟΥ"/>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199" name="Google Shape;199;p6"/>
          <p:cNvGrpSpPr/>
          <p:nvPr/>
        </p:nvGrpSpPr>
        <p:grpSpPr>
          <a:xfrm>
            <a:off x="9724011" y="6370822"/>
            <a:ext cx="2387815" cy="427242"/>
            <a:chOff x="5982298" y="3344706"/>
            <a:chExt cx="1051063" cy="231415"/>
          </a:xfrm>
        </p:grpSpPr>
        <p:cxnSp>
          <p:nvCxnSpPr>
            <p:cNvPr id="200" name="Google Shape;200;p6"/>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201" name="Google Shape;201;p6"/>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02" name="Google Shape;202;p6"/>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03" name="Google Shape;203;p6"/>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04" name="Google Shape;204;p6"/>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205" name="Google Shape;205;p6"/>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06" name="Google Shape;206;p6"/>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07" name="Google Shape;207;p6"/>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208" name="Google Shape;208;p6"/>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209" name="Google Shape;209;p6"/>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210" name="Google Shape;210;p6"/>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11" name="Google Shape;211;p6"/>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12" name="Google Shape;212;p6"/>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13" name="Google Shape;213;p6"/>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14" name="Google Shape;214;p6"/>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15" name="Google Shape;215;p6"/>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16" name="Google Shape;216;p6"/>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pic>
        <p:nvPicPr>
          <p:cNvPr id="217" name="Google Shape;217;p6"/>
          <p:cNvPicPr preferRelativeResize="0"/>
          <p:nvPr/>
        </p:nvPicPr>
        <p:blipFill rotWithShape="1">
          <a:blip r:embed="rId4">
            <a:alphaModFix/>
          </a:blip>
          <a:srcRect/>
          <a:stretch/>
        </p:blipFill>
        <p:spPr>
          <a:xfrm>
            <a:off x="2295416" y="1226600"/>
            <a:ext cx="7764550" cy="557106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sp>
        <p:nvSpPr>
          <p:cNvPr id="231" name="Google Shape;231;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90000"/>
              </a:lnSpc>
              <a:spcBef>
                <a:spcPts val="0"/>
              </a:spcBef>
              <a:spcAft>
                <a:spcPts val="0"/>
              </a:spcAft>
              <a:buClr>
                <a:schemeClr val="dk1"/>
              </a:buClr>
              <a:buSzPct val="100000"/>
              <a:buChar char="•"/>
            </a:pPr>
            <a:r>
              <a:rPr lang="en-US"/>
              <a:t>WP2 (Listen to the community)</a:t>
            </a:r>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Listening to the community: Needs analysis</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Creation of a comprehensive web-based survey targeting tinnitus patients across Europe. Gather information regarding sociodemographic and tinnitus-related variables, the healthcare and tinnitus-related health literacy, as well as educational and healthcare-related needs and expectations of the patients. Implementation of the survey to gather valuable insights into patients' requirements and preferences.</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Analysis of survey results to pinpoint key areas of low health literacy. Collaboration with tinnitus patients to co-create three games for the gamified health literacy platform. Iterative development and optimization based on patient feedback. Integration of game content into the TinWise platform for enhanced health literacy.</a:t>
            </a:r>
            <a:endParaRPr/>
          </a:p>
          <a:p>
            <a:pPr marL="685800" lvl="1" indent="-122872" algn="l" rtl="0">
              <a:lnSpc>
                <a:spcPct val="90000"/>
              </a:lnSpc>
              <a:spcBef>
                <a:spcPts val="500"/>
              </a:spcBef>
              <a:spcAft>
                <a:spcPts val="0"/>
              </a:spcAft>
              <a:buClr>
                <a:schemeClr val="dk1"/>
              </a:buClr>
              <a:buSzPct val="100000"/>
              <a:buNone/>
            </a:pPr>
            <a:endParaRPr sz="1800" b="0" i="0" u="none" strike="noStrike">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Listening to the community: Co-creation of content</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Objective: Engage patients in the co-creation process to ensure games are tailored to their needs. </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Content: Formation of a diverse patient group for co-development. Conducting a co-creative session to gather patient input on game design, difficulty levels, and engagement factors. Collaborative discussions on content, structure, and visual elements. Collection of feedback for iterative refinement</a:t>
            </a:r>
            <a:endParaRPr/>
          </a:p>
          <a:p>
            <a:pPr marL="685800" lvl="1" indent="-122872" algn="l" rtl="0">
              <a:lnSpc>
                <a:spcPct val="90000"/>
              </a:lnSpc>
              <a:spcBef>
                <a:spcPts val="500"/>
              </a:spcBef>
              <a:spcAft>
                <a:spcPts val="0"/>
              </a:spcAft>
              <a:buClr>
                <a:schemeClr val="dk1"/>
              </a:buClr>
              <a:buSzPct val="100000"/>
              <a:buNone/>
            </a:pPr>
            <a:endParaRPr sz="1800" b="0" i="0" u="none" strike="noStrike">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Teaching the community: effective use of health literacy resources for tinnitus</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Objective: Empower patients with skills to effectively use health literacy resources. </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Content: Design and delivery of a training session on navigating and utilizing the gamified health literacy platform. Instruction on the effective use of resources for managing tinnitus. Interactive sessions for hands-on learning. Provision of educational materials and resources for ongoing patient support.</a:t>
            </a:r>
            <a:endParaRPr/>
          </a:p>
          <a:p>
            <a:pPr marL="800100" lvl="1" indent="-237172" algn="l" rtl="0">
              <a:lnSpc>
                <a:spcPct val="90000"/>
              </a:lnSpc>
              <a:spcBef>
                <a:spcPts val="500"/>
              </a:spcBef>
              <a:spcAft>
                <a:spcPts val="0"/>
              </a:spcAft>
              <a:buClr>
                <a:schemeClr val="dk1"/>
              </a:buClr>
              <a:buSzPct val="100000"/>
              <a:buFont typeface="Calibri"/>
              <a:buNone/>
            </a:pPr>
            <a:endParaRPr sz="1800" b="0" i="0" u="none" strike="noStrike">
              <a:latin typeface="Arial"/>
              <a:ea typeface="Arial"/>
              <a:cs typeface="Arial"/>
              <a:sym typeface="Arial"/>
            </a:endParaRPr>
          </a:p>
        </p:txBody>
      </p:sp>
      <p:pic>
        <p:nvPicPr>
          <p:cNvPr id="232" name="Google Shape;232;p8" descr="ΠΑΝΕΠΙΣΤΗΜΙΟ ΚΥΠΡΟΥ"/>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233" name="Google Shape;233;p8"/>
          <p:cNvGrpSpPr/>
          <p:nvPr/>
        </p:nvGrpSpPr>
        <p:grpSpPr>
          <a:xfrm>
            <a:off x="9724011" y="6370822"/>
            <a:ext cx="2387815" cy="427242"/>
            <a:chOff x="5982298" y="3344706"/>
            <a:chExt cx="1051063" cy="231415"/>
          </a:xfrm>
        </p:grpSpPr>
        <p:cxnSp>
          <p:nvCxnSpPr>
            <p:cNvPr id="234" name="Google Shape;234;p8"/>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235" name="Google Shape;235;p8"/>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36" name="Google Shape;236;p8"/>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37" name="Google Shape;237;p8"/>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38" name="Google Shape;238;p8"/>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239" name="Google Shape;239;p8"/>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40" name="Google Shape;240;p8"/>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41" name="Google Shape;241;p8"/>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242" name="Google Shape;242;p8"/>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243" name="Google Shape;243;p8"/>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244" name="Google Shape;244;p8"/>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45" name="Google Shape;245;p8"/>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46" name="Google Shape;246;p8"/>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47" name="Google Shape;247;p8"/>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48" name="Google Shape;248;p8"/>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49" name="Google Shape;249;p8"/>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50" name="Google Shape;250;p8"/>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1"/>
              </a:buClr>
              <a:buSzPts val="4400"/>
              <a:buFont typeface="Calibri"/>
              <a:buNone/>
            </a:pPr>
            <a:r>
              <a:rPr lang="en-US"/>
              <a:t>TinWise</a:t>
            </a:r>
            <a:endParaRPr/>
          </a:p>
        </p:txBody>
      </p:sp>
      <p:sp>
        <p:nvSpPr>
          <p:cNvPr id="256" name="Google Shape;256;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85000" lnSpcReduction="20000"/>
          </a:bodyPr>
          <a:lstStyle/>
          <a:p>
            <a:pPr marL="228600" lvl="0" indent="-228600" algn="l" rtl="0">
              <a:lnSpc>
                <a:spcPct val="90000"/>
              </a:lnSpc>
              <a:spcBef>
                <a:spcPts val="0"/>
              </a:spcBef>
              <a:spcAft>
                <a:spcPts val="0"/>
              </a:spcAft>
              <a:buClr>
                <a:schemeClr val="dk1"/>
              </a:buClr>
              <a:buSzPct val="100000"/>
              <a:buChar char="•"/>
            </a:pPr>
            <a:r>
              <a:rPr lang="en-US"/>
              <a:t>WP3 (Development and digitization the health literacy platform’s content)</a:t>
            </a:r>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Development of Games</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Three web-based games will be designed and developed through the Unity game engine based on user stories created in WP2. The aim is to enhance health literacy by providing an entertaining learning experience. Following the full development of the games, user data will be collected to evaluate effectiveness and useability. Development will be conducted at CYENS, with parts of the evaluation process accessible remotely</a:t>
            </a:r>
            <a:endParaRPr/>
          </a:p>
          <a:p>
            <a:pPr marL="685800" lvl="1" indent="-131444" algn="l" rtl="0">
              <a:lnSpc>
                <a:spcPct val="90000"/>
              </a:lnSpc>
              <a:spcBef>
                <a:spcPts val="500"/>
              </a:spcBef>
              <a:spcAft>
                <a:spcPts val="0"/>
              </a:spcAft>
              <a:buClr>
                <a:schemeClr val="dk1"/>
              </a:buClr>
              <a:buSzPct val="100000"/>
              <a:buNone/>
            </a:pPr>
            <a:endParaRPr sz="1800" b="0" i="0" u="none" strike="noStrike">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Development of a patient linking service</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To establish a backend database within the platform for storing personal information and facilitating personalized communication among patients and users (NGNC). Content: Development will focus on creating a robust backend database that ensures secure storage of personal information. The service will offer users the option, with their consent, to share personal information with others on the platform</a:t>
            </a:r>
            <a:endParaRPr/>
          </a:p>
          <a:p>
            <a:pPr marL="685800" lvl="1" indent="-131444" algn="l" rtl="0">
              <a:lnSpc>
                <a:spcPct val="90000"/>
              </a:lnSpc>
              <a:spcBef>
                <a:spcPts val="500"/>
              </a:spcBef>
              <a:spcAft>
                <a:spcPts val="0"/>
              </a:spcAft>
              <a:buClr>
                <a:schemeClr val="dk1"/>
              </a:buClr>
              <a:buSzPct val="100000"/>
              <a:buNone/>
            </a:pPr>
            <a:endParaRPr sz="1800" b="0" i="0" u="none" strike="noStrike">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Development of chatbot</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To create an automated chatbot offering support to tinnitus patients through the messaging platform (NGNC). Content: The chatbot will be designed to access information from databases or external sources, providing responses to user inquiries. Advanced features include incorporating natural language processing (NLP) capabilities for real-time translation between different languages</a:t>
            </a:r>
            <a:endParaRPr/>
          </a:p>
          <a:p>
            <a:pPr marL="685800" lvl="1" indent="-131444" algn="l" rtl="0">
              <a:lnSpc>
                <a:spcPct val="90000"/>
              </a:lnSpc>
              <a:spcBef>
                <a:spcPts val="500"/>
              </a:spcBef>
              <a:spcAft>
                <a:spcPts val="0"/>
              </a:spcAft>
              <a:buClr>
                <a:schemeClr val="dk1"/>
              </a:buClr>
              <a:buSzPct val="100000"/>
              <a:buNone/>
            </a:pPr>
            <a:endParaRPr sz="1800" b="0" i="0" u="none" strike="noStrike">
              <a:latin typeface="Arial"/>
              <a:ea typeface="Arial"/>
              <a:cs typeface="Arial"/>
              <a:sym typeface="Arial"/>
            </a:endParaRPr>
          </a:p>
          <a:p>
            <a:pPr marL="685800" lvl="1" indent="-228600" algn="l" rtl="0">
              <a:lnSpc>
                <a:spcPct val="90000"/>
              </a:lnSpc>
              <a:spcBef>
                <a:spcPts val="500"/>
              </a:spcBef>
              <a:spcAft>
                <a:spcPts val="0"/>
              </a:spcAft>
              <a:buClr>
                <a:schemeClr val="dk1"/>
              </a:buClr>
              <a:buSzPct val="100000"/>
              <a:buChar char="•"/>
            </a:pPr>
            <a:r>
              <a:rPr lang="en-US" sz="1800" b="0" i="0" u="none" strike="noStrike">
                <a:latin typeface="Arial"/>
                <a:ea typeface="Arial"/>
                <a:cs typeface="Arial"/>
                <a:sym typeface="Arial"/>
              </a:rPr>
              <a:t>Learning and teaching activity: Teach health professionals: developing health literacy chatbots from validated knowledge sources</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Objective: To educate health professionals on the effective utilization of chatbots in daily interactions with patients (NTUA). </a:t>
            </a:r>
            <a:endParaRPr/>
          </a:p>
          <a:p>
            <a:pPr marL="1143000" lvl="2" indent="-228600" algn="l" rtl="0">
              <a:lnSpc>
                <a:spcPct val="90000"/>
              </a:lnSpc>
              <a:spcBef>
                <a:spcPts val="500"/>
              </a:spcBef>
              <a:spcAft>
                <a:spcPts val="0"/>
              </a:spcAft>
              <a:buClr>
                <a:schemeClr val="dk1"/>
              </a:buClr>
              <a:buSzPct val="100000"/>
              <a:buChar char="•"/>
            </a:pPr>
            <a:r>
              <a:rPr lang="en-US" sz="1400" b="0" i="0" u="none" strike="noStrike">
                <a:latin typeface="Arial"/>
                <a:ea typeface="Arial"/>
                <a:cs typeface="Arial"/>
                <a:sym typeface="Arial"/>
              </a:rPr>
              <a:t>Content: Training events will be organized, focusing on the design, management, and implementation of methodologies tailored to the practices of healthcare professionals. Practical knowledge and skills will be shared to enable professionals to integrate these tools seamlessly into their routine interactions with patients. These activities collectively contribute to achieving the objectives of WP3, ensuring the development and implementation of effective digital tools and resources within the TinWise.</a:t>
            </a:r>
            <a:endParaRPr/>
          </a:p>
        </p:txBody>
      </p:sp>
      <p:pic>
        <p:nvPicPr>
          <p:cNvPr id="257" name="Google Shape;257;p9" descr="ΠΑΝΕΠΙΣΤΗΜΙΟ ΚΥΠΡΟΥ"/>
          <p:cNvPicPr preferRelativeResize="0"/>
          <p:nvPr/>
        </p:nvPicPr>
        <p:blipFill rotWithShape="1">
          <a:blip r:embed="rId3">
            <a:alphaModFix/>
          </a:blip>
          <a:srcRect/>
          <a:stretch/>
        </p:blipFill>
        <p:spPr>
          <a:xfrm>
            <a:off x="140607" y="256608"/>
            <a:ext cx="3086100" cy="857250"/>
          </a:xfrm>
          <a:prstGeom prst="rect">
            <a:avLst/>
          </a:prstGeom>
          <a:noFill/>
          <a:ln>
            <a:noFill/>
          </a:ln>
        </p:spPr>
      </p:pic>
      <p:grpSp>
        <p:nvGrpSpPr>
          <p:cNvPr id="258" name="Google Shape;258;p9"/>
          <p:cNvGrpSpPr/>
          <p:nvPr/>
        </p:nvGrpSpPr>
        <p:grpSpPr>
          <a:xfrm>
            <a:off x="9724011" y="6370822"/>
            <a:ext cx="2387815" cy="427242"/>
            <a:chOff x="5982298" y="3344706"/>
            <a:chExt cx="1051063" cy="231415"/>
          </a:xfrm>
        </p:grpSpPr>
        <p:cxnSp>
          <p:nvCxnSpPr>
            <p:cNvPr id="259" name="Google Shape;259;p9"/>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260" name="Google Shape;260;p9"/>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61" name="Google Shape;261;p9"/>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62" name="Google Shape;262;p9"/>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63" name="Google Shape;263;p9"/>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264" name="Google Shape;264;p9"/>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65" name="Google Shape;265;p9"/>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66" name="Google Shape;266;p9"/>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267" name="Google Shape;267;p9"/>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268" name="Google Shape;268;p9"/>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269" name="Google Shape;269;p9"/>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70" name="Google Shape;270;p9"/>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71" name="Google Shape;271;p9"/>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272" name="Google Shape;272;p9"/>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73" name="Google Shape;273;p9"/>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74" name="Google Shape;274;p9"/>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75" name="Google Shape;275;p9"/>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A8850-54E8-8692-8FE9-7A628029630D}"/>
              </a:ext>
            </a:extLst>
          </p:cNvPr>
          <p:cNvSpPr>
            <a:spLocks noGrp="1"/>
          </p:cNvSpPr>
          <p:nvPr>
            <p:ph type="title"/>
          </p:nvPr>
        </p:nvSpPr>
        <p:spPr/>
        <p:txBody>
          <a:bodyPr/>
          <a:lstStyle/>
          <a:p>
            <a:r>
              <a:rPr lang="en-US" dirty="0"/>
              <a:t>Computerized serious games for active hearing</a:t>
            </a:r>
          </a:p>
        </p:txBody>
      </p:sp>
      <p:sp>
        <p:nvSpPr>
          <p:cNvPr id="3" name="Content Placeholder 2">
            <a:extLst>
              <a:ext uri="{FF2B5EF4-FFF2-40B4-BE49-F238E27FC236}">
                <a16:creationId xmlns:a16="http://schemas.microsoft.com/office/drawing/2014/main" id="{474AED30-5E37-D92C-EC2F-51B142EAA82A}"/>
              </a:ext>
            </a:extLst>
          </p:cNvPr>
          <p:cNvSpPr>
            <a:spLocks noGrp="1"/>
          </p:cNvSpPr>
          <p:nvPr>
            <p:ph idx="1"/>
          </p:nvPr>
        </p:nvSpPr>
        <p:spPr/>
        <p:txBody>
          <a:bodyPr/>
          <a:lstStyle/>
          <a:p>
            <a:r>
              <a:rPr lang="en-US" dirty="0" err="1"/>
              <a:t>TinWise</a:t>
            </a:r>
            <a:r>
              <a:rPr lang="en-US" dirty="0"/>
              <a:t> aims to develop 3 computerized serious games training selective auditory attention</a:t>
            </a:r>
          </a:p>
          <a:p>
            <a:pPr lvl="1"/>
            <a:r>
              <a:rPr lang="en-US" dirty="0"/>
              <a:t>improve ability to focus on relevant sounds while filtering out background noise</a:t>
            </a:r>
          </a:p>
          <a:p>
            <a:pPr lvl="1"/>
            <a:endParaRPr lang="en-US" dirty="0"/>
          </a:p>
          <a:p>
            <a:pPr lvl="1"/>
            <a:r>
              <a:rPr lang="en-US" dirty="0"/>
              <a:t>Game 1: Cocktail Party Challenge</a:t>
            </a:r>
          </a:p>
          <a:p>
            <a:pPr lvl="1"/>
            <a:r>
              <a:rPr lang="en-US" dirty="0"/>
              <a:t>Game 2: Jungle Awareness</a:t>
            </a:r>
          </a:p>
          <a:p>
            <a:pPr lvl="1"/>
            <a:r>
              <a:rPr lang="en-US" dirty="0"/>
              <a:t>Game 3: Spot the Musical Pattern</a:t>
            </a:r>
          </a:p>
        </p:txBody>
      </p:sp>
      <p:grpSp>
        <p:nvGrpSpPr>
          <p:cNvPr id="4" name="Google Shape;125;p3">
            <a:extLst>
              <a:ext uri="{FF2B5EF4-FFF2-40B4-BE49-F238E27FC236}">
                <a16:creationId xmlns:a16="http://schemas.microsoft.com/office/drawing/2014/main" id="{F6B0055D-B347-DF3B-3B55-274D3C165097}"/>
              </a:ext>
            </a:extLst>
          </p:cNvPr>
          <p:cNvGrpSpPr/>
          <p:nvPr/>
        </p:nvGrpSpPr>
        <p:grpSpPr>
          <a:xfrm>
            <a:off x="9724011" y="6370822"/>
            <a:ext cx="2387815" cy="427242"/>
            <a:chOff x="5982298" y="3344706"/>
            <a:chExt cx="1051063" cy="231415"/>
          </a:xfrm>
        </p:grpSpPr>
        <p:cxnSp>
          <p:nvCxnSpPr>
            <p:cNvPr id="5" name="Google Shape;126;p3">
              <a:extLst>
                <a:ext uri="{FF2B5EF4-FFF2-40B4-BE49-F238E27FC236}">
                  <a16:creationId xmlns:a16="http://schemas.microsoft.com/office/drawing/2014/main" id="{5106D054-4503-D9D5-10F8-E97EF04F9151}"/>
                </a:ext>
              </a:extLst>
            </p:cNvPr>
            <p:cNvCxnSpPr/>
            <p:nvPr/>
          </p:nvCxnSpPr>
          <p:spPr>
            <a:xfrm>
              <a:off x="6878928" y="3400015"/>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6" name="Google Shape;127;p3">
              <a:extLst>
                <a:ext uri="{FF2B5EF4-FFF2-40B4-BE49-F238E27FC236}">
                  <a16:creationId xmlns:a16="http://schemas.microsoft.com/office/drawing/2014/main" id="{B403DC4A-E20E-6F3F-2900-0C3B9CFB6810}"/>
                </a:ext>
              </a:extLst>
            </p:cNvPr>
            <p:cNvCxnSpPr/>
            <p:nvPr/>
          </p:nvCxnSpPr>
          <p:spPr>
            <a:xfrm>
              <a:off x="6908240" y="3368710"/>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7" name="Google Shape;128;p3">
              <a:extLst>
                <a:ext uri="{FF2B5EF4-FFF2-40B4-BE49-F238E27FC236}">
                  <a16:creationId xmlns:a16="http://schemas.microsoft.com/office/drawing/2014/main" id="{A25EF5E2-0F95-719A-BDB3-D2DF9DD63741}"/>
                </a:ext>
              </a:extLst>
            </p:cNvPr>
            <p:cNvCxnSpPr/>
            <p:nvPr/>
          </p:nvCxnSpPr>
          <p:spPr>
            <a:xfrm>
              <a:off x="6939018" y="3344921"/>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8" name="Google Shape;129;p3">
              <a:extLst>
                <a:ext uri="{FF2B5EF4-FFF2-40B4-BE49-F238E27FC236}">
                  <a16:creationId xmlns:a16="http://schemas.microsoft.com/office/drawing/2014/main" id="{5B9E7D4E-73DB-6198-445C-E8D7718B97AF}"/>
                </a:ext>
              </a:extLst>
            </p:cNvPr>
            <p:cNvCxnSpPr/>
            <p:nvPr/>
          </p:nvCxnSpPr>
          <p:spPr>
            <a:xfrm>
              <a:off x="6968330" y="3373649"/>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9" name="Google Shape;130;p3">
              <a:extLst>
                <a:ext uri="{FF2B5EF4-FFF2-40B4-BE49-F238E27FC236}">
                  <a16:creationId xmlns:a16="http://schemas.microsoft.com/office/drawing/2014/main" id="{EBA70D84-9DE9-188A-23FB-0424789E1095}"/>
                </a:ext>
              </a:extLst>
            </p:cNvPr>
            <p:cNvCxnSpPr/>
            <p:nvPr/>
          </p:nvCxnSpPr>
          <p:spPr>
            <a:xfrm>
              <a:off x="6996176" y="3404372"/>
              <a:ext cx="0" cy="115600"/>
            </a:xfrm>
            <a:prstGeom prst="straightConnector1">
              <a:avLst/>
            </a:prstGeom>
            <a:noFill/>
            <a:ln w="28575" cap="flat" cmpd="sng">
              <a:solidFill>
                <a:schemeClr val="accent2"/>
              </a:solidFill>
              <a:prstDash val="solid"/>
              <a:miter lim="800000"/>
              <a:headEnd type="none" w="sm" len="sm"/>
              <a:tailEnd type="none" w="sm" len="sm"/>
            </a:ln>
          </p:spPr>
        </p:cxnSp>
        <p:cxnSp>
          <p:nvCxnSpPr>
            <p:cNvPr id="10" name="Google Shape;131;p3">
              <a:extLst>
                <a:ext uri="{FF2B5EF4-FFF2-40B4-BE49-F238E27FC236}">
                  <a16:creationId xmlns:a16="http://schemas.microsoft.com/office/drawing/2014/main" id="{AFA82474-9E82-E8E6-02EF-13A111D259B7}"/>
                </a:ext>
              </a:extLst>
            </p:cNvPr>
            <p:cNvCxnSpPr/>
            <p:nvPr/>
          </p:nvCxnSpPr>
          <p:spPr>
            <a:xfrm>
              <a:off x="6848930" y="3427361"/>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1" name="Google Shape;132;p3">
              <a:extLst>
                <a:ext uri="{FF2B5EF4-FFF2-40B4-BE49-F238E27FC236}">
                  <a16:creationId xmlns:a16="http://schemas.microsoft.com/office/drawing/2014/main" id="{144F45A4-8577-D7F0-783C-F20D6699378E}"/>
                </a:ext>
              </a:extLst>
            </p:cNvPr>
            <p:cNvCxnSpPr/>
            <p:nvPr/>
          </p:nvCxnSpPr>
          <p:spPr>
            <a:xfrm>
              <a:off x="7024803" y="3432007"/>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2" name="Google Shape;133;p3">
              <a:extLst>
                <a:ext uri="{FF2B5EF4-FFF2-40B4-BE49-F238E27FC236}">
                  <a16:creationId xmlns:a16="http://schemas.microsoft.com/office/drawing/2014/main" id="{876DB8FA-3E89-7F06-6CB1-2680E027FF5A}"/>
                </a:ext>
              </a:extLst>
            </p:cNvPr>
            <p:cNvCxnSpPr/>
            <p:nvPr/>
          </p:nvCxnSpPr>
          <p:spPr>
            <a:xfrm>
              <a:off x="6821083" y="3444684"/>
              <a:ext cx="0" cy="30460"/>
            </a:xfrm>
            <a:prstGeom prst="straightConnector1">
              <a:avLst/>
            </a:prstGeom>
            <a:noFill/>
            <a:ln w="28575" cap="flat" cmpd="sng">
              <a:solidFill>
                <a:schemeClr val="accent2"/>
              </a:solidFill>
              <a:prstDash val="solid"/>
              <a:miter lim="800000"/>
              <a:headEnd type="none" w="sm" len="sm"/>
              <a:tailEnd type="none" w="sm" len="sm"/>
            </a:ln>
          </p:spPr>
        </p:cxnSp>
        <p:cxnSp>
          <p:nvCxnSpPr>
            <p:cNvPr id="13" name="Google Shape;134;p3">
              <a:extLst>
                <a:ext uri="{FF2B5EF4-FFF2-40B4-BE49-F238E27FC236}">
                  <a16:creationId xmlns:a16="http://schemas.microsoft.com/office/drawing/2014/main" id="{8B54837E-2B5D-F2A0-060F-40AB09C7619B}"/>
                </a:ext>
              </a:extLst>
            </p:cNvPr>
            <p:cNvCxnSpPr/>
            <p:nvPr/>
          </p:nvCxnSpPr>
          <p:spPr>
            <a:xfrm rot="10800000" flipH="1">
              <a:off x="5982298" y="3461687"/>
              <a:ext cx="1051063" cy="271"/>
            </a:xfrm>
            <a:prstGeom prst="straightConnector1">
              <a:avLst/>
            </a:prstGeom>
            <a:noFill/>
            <a:ln w="28575" cap="flat" cmpd="sng">
              <a:solidFill>
                <a:schemeClr val="accent2"/>
              </a:solidFill>
              <a:prstDash val="solid"/>
              <a:miter lim="800000"/>
              <a:headEnd type="none" w="sm" len="sm"/>
              <a:tailEnd type="none" w="sm" len="sm"/>
            </a:ln>
          </p:spPr>
        </p:cxnSp>
        <p:cxnSp>
          <p:nvCxnSpPr>
            <p:cNvPr id="14" name="Google Shape;135;p3">
              <a:extLst>
                <a:ext uri="{FF2B5EF4-FFF2-40B4-BE49-F238E27FC236}">
                  <a16:creationId xmlns:a16="http://schemas.microsoft.com/office/drawing/2014/main" id="{27486810-1002-63A8-3833-916D2016432F}"/>
                </a:ext>
              </a:extLst>
            </p:cNvPr>
            <p:cNvCxnSpPr/>
            <p:nvPr/>
          </p:nvCxnSpPr>
          <p:spPr>
            <a:xfrm>
              <a:off x="6645565" y="3399800"/>
              <a:ext cx="0" cy="114435"/>
            </a:xfrm>
            <a:prstGeom prst="straightConnector1">
              <a:avLst/>
            </a:prstGeom>
            <a:noFill/>
            <a:ln w="28575" cap="flat" cmpd="sng">
              <a:solidFill>
                <a:schemeClr val="accent2"/>
              </a:solidFill>
              <a:prstDash val="solid"/>
              <a:miter lim="800000"/>
              <a:headEnd type="none" w="sm" len="sm"/>
              <a:tailEnd type="none" w="sm" len="sm"/>
            </a:ln>
          </p:spPr>
        </p:cxnSp>
        <p:cxnSp>
          <p:nvCxnSpPr>
            <p:cNvPr id="15" name="Google Shape;136;p3">
              <a:extLst>
                <a:ext uri="{FF2B5EF4-FFF2-40B4-BE49-F238E27FC236}">
                  <a16:creationId xmlns:a16="http://schemas.microsoft.com/office/drawing/2014/main" id="{22C7AF7C-BCA6-6377-73D3-0AA1A5F77EDC}"/>
                </a:ext>
              </a:extLst>
            </p:cNvPr>
            <p:cNvCxnSpPr/>
            <p:nvPr/>
          </p:nvCxnSpPr>
          <p:spPr>
            <a:xfrm>
              <a:off x="6674877" y="3368495"/>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6" name="Google Shape;137;p3">
              <a:extLst>
                <a:ext uri="{FF2B5EF4-FFF2-40B4-BE49-F238E27FC236}">
                  <a16:creationId xmlns:a16="http://schemas.microsoft.com/office/drawing/2014/main" id="{4F8CCBD4-271C-FC2C-AF65-CCE21B1D16D8}"/>
                </a:ext>
              </a:extLst>
            </p:cNvPr>
            <p:cNvCxnSpPr/>
            <p:nvPr/>
          </p:nvCxnSpPr>
          <p:spPr>
            <a:xfrm>
              <a:off x="6705655"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17" name="Google Shape;138;p3">
              <a:extLst>
                <a:ext uri="{FF2B5EF4-FFF2-40B4-BE49-F238E27FC236}">
                  <a16:creationId xmlns:a16="http://schemas.microsoft.com/office/drawing/2014/main" id="{66AA3CF5-45DF-8BB1-7A77-63D850930B9B}"/>
                </a:ext>
              </a:extLst>
            </p:cNvPr>
            <p:cNvCxnSpPr/>
            <p:nvPr/>
          </p:nvCxnSpPr>
          <p:spPr>
            <a:xfrm>
              <a:off x="6734967" y="3373434"/>
              <a:ext cx="0" cy="177047"/>
            </a:xfrm>
            <a:prstGeom prst="straightConnector1">
              <a:avLst/>
            </a:prstGeom>
            <a:noFill/>
            <a:ln w="28575" cap="flat" cmpd="sng">
              <a:solidFill>
                <a:schemeClr val="accent2"/>
              </a:solidFill>
              <a:prstDash val="solid"/>
              <a:miter lim="800000"/>
              <a:headEnd type="none" w="sm" len="sm"/>
              <a:tailEnd type="none" w="sm" len="sm"/>
            </a:ln>
          </p:spPr>
        </p:cxnSp>
        <p:cxnSp>
          <p:nvCxnSpPr>
            <p:cNvPr id="18" name="Google Shape;139;p3">
              <a:extLst>
                <a:ext uri="{FF2B5EF4-FFF2-40B4-BE49-F238E27FC236}">
                  <a16:creationId xmlns:a16="http://schemas.microsoft.com/office/drawing/2014/main" id="{5B7DC8D9-F0ED-0619-598D-788ECE090DB7}"/>
                </a:ext>
              </a:extLst>
            </p:cNvPr>
            <p:cNvCxnSpPr/>
            <p:nvPr/>
          </p:nvCxnSpPr>
          <p:spPr>
            <a:xfrm>
              <a:off x="6762813"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19" name="Google Shape;140;p3">
              <a:extLst>
                <a:ext uri="{FF2B5EF4-FFF2-40B4-BE49-F238E27FC236}">
                  <a16:creationId xmlns:a16="http://schemas.microsoft.com/office/drawing/2014/main" id="{794E46C6-33A6-41C6-8A0E-CEC6CBD52593}"/>
                </a:ext>
              </a:extLst>
            </p:cNvPr>
            <p:cNvCxnSpPr/>
            <p:nvPr/>
          </p:nvCxnSpPr>
          <p:spPr>
            <a:xfrm>
              <a:off x="6615567" y="3427146"/>
              <a:ext cx="0" cy="60332"/>
            </a:xfrm>
            <a:prstGeom prst="straightConnector1">
              <a:avLst/>
            </a:prstGeom>
            <a:noFill/>
            <a:ln w="28575" cap="flat" cmpd="sng">
              <a:solidFill>
                <a:schemeClr val="accent2"/>
              </a:solidFill>
              <a:prstDash val="solid"/>
              <a:miter lim="800000"/>
              <a:headEnd type="none" w="sm" len="sm"/>
              <a:tailEnd type="none" w="sm" len="sm"/>
            </a:ln>
          </p:spPr>
        </p:cxnSp>
        <p:cxnSp>
          <p:nvCxnSpPr>
            <p:cNvPr id="20" name="Google Shape;141;p3">
              <a:extLst>
                <a:ext uri="{FF2B5EF4-FFF2-40B4-BE49-F238E27FC236}">
                  <a16:creationId xmlns:a16="http://schemas.microsoft.com/office/drawing/2014/main" id="{7CC4D509-9AE6-DB1D-FC0D-77AF69AC4A2A}"/>
                </a:ext>
              </a:extLst>
            </p:cNvPr>
            <p:cNvCxnSpPr/>
            <p:nvPr/>
          </p:nvCxnSpPr>
          <p:spPr>
            <a:xfrm>
              <a:off x="6791440" y="3344706"/>
              <a:ext cx="0" cy="231200"/>
            </a:xfrm>
            <a:prstGeom prst="straightConnector1">
              <a:avLst/>
            </a:prstGeom>
            <a:noFill/>
            <a:ln w="28575" cap="flat" cmpd="sng">
              <a:solidFill>
                <a:schemeClr val="accent2"/>
              </a:solidFill>
              <a:prstDash val="solid"/>
              <a:miter lim="800000"/>
              <a:headEnd type="none" w="sm" len="sm"/>
              <a:tailEnd type="none" w="sm" len="sm"/>
            </a:ln>
          </p:spPr>
        </p:cxnSp>
        <p:cxnSp>
          <p:nvCxnSpPr>
            <p:cNvPr id="21" name="Google Shape;142;p3">
              <a:extLst>
                <a:ext uri="{FF2B5EF4-FFF2-40B4-BE49-F238E27FC236}">
                  <a16:creationId xmlns:a16="http://schemas.microsoft.com/office/drawing/2014/main" id="{A62C517F-F1C0-80BC-FE5F-B7F013EB0A71}"/>
                </a:ext>
              </a:extLst>
            </p:cNvPr>
            <p:cNvCxnSpPr/>
            <p:nvPr/>
          </p:nvCxnSpPr>
          <p:spPr>
            <a:xfrm>
              <a:off x="6587720" y="3444469"/>
              <a:ext cx="0" cy="30460"/>
            </a:xfrm>
            <a:prstGeom prst="straightConnector1">
              <a:avLst/>
            </a:prstGeom>
            <a:noFill/>
            <a:ln w="28575" cap="flat" cmpd="sng">
              <a:solidFill>
                <a:schemeClr val="accent2"/>
              </a:solidFill>
              <a:prstDash val="solid"/>
              <a:miter lim="800000"/>
              <a:headEnd type="none" w="sm" len="sm"/>
              <a:tailEnd type="none" w="sm" len="sm"/>
            </a:ln>
          </p:spPr>
        </p:cxnSp>
      </p:grpSp>
    </p:spTree>
    <p:extLst>
      <p:ext uri="{BB962C8B-B14F-4D97-AF65-F5344CB8AC3E}">
        <p14:creationId xmlns:p14="http://schemas.microsoft.com/office/powerpoint/2010/main" val="23920855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48</TotalTime>
  <Words>1903</Words>
  <Application>Microsoft Office PowerPoint</Application>
  <PresentationFormat>Widescreen</PresentationFormat>
  <Paragraphs>164</Paragraphs>
  <Slides>20</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Aptos</vt:lpstr>
      <vt:lpstr>Aptos Display</vt:lpstr>
      <vt:lpstr>Arial</vt:lpstr>
      <vt:lpstr>Calibri</vt:lpstr>
      <vt:lpstr>Jost</vt:lpstr>
      <vt:lpstr>Office Theme</vt:lpstr>
      <vt:lpstr>PowerPoint Presentation</vt:lpstr>
      <vt:lpstr>TinWise</vt:lpstr>
      <vt:lpstr>TinWise</vt:lpstr>
      <vt:lpstr>TinWise</vt:lpstr>
      <vt:lpstr>TinWise</vt:lpstr>
      <vt:lpstr>TinWise</vt:lpstr>
      <vt:lpstr>TinWise</vt:lpstr>
      <vt:lpstr>TinWise</vt:lpstr>
      <vt:lpstr>Computerized serious games for active hearing</vt:lpstr>
      <vt:lpstr>Game 1: Cocktail Party Challenge</vt:lpstr>
      <vt:lpstr>Game 1: Cocktail Party Challenge</vt:lpstr>
      <vt:lpstr>Game 2: Jungle Awareness</vt:lpstr>
      <vt:lpstr>Game 2: Jungle Awareness</vt:lpstr>
      <vt:lpstr>Game 3: Spot the Musical Pattern</vt:lpstr>
      <vt:lpstr>Game 3: Spot the Musical Pattern</vt:lpstr>
      <vt:lpstr>Cross games functionality</vt:lpstr>
      <vt:lpstr>TinWise</vt:lpstr>
      <vt:lpstr>TinWise</vt:lpstr>
      <vt:lpstr>TinWise</vt:lpstr>
      <vt:lpstr>TinWise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Evangelos Paraskevopoulos</dc:creator>
  <cp:lastModifiedBy>Evangelos Paraskevopoulos</cp:lastModifiedBy>
  <cp:revision>3</cp:revision>
  <dcterms:created xsi:type="dcterms:W3CDTF">2026-01-20T07:18:07Z</dcterms:created>
  <dcterms:modified xsi:type="dcterms:W3CDTF">2026-01-20T08:08:46Z</dcterms:modified>
</cp:coreProperties>
</file>